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3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6.xml" ContentType="application/vnd.openxmlformats-officedocument.themeOverrid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3"/>
  </p:notesMasterIdLst>
  <p:sldIdLst>
    <p:sldId id="351" r:id="rId2"/>
    <p:sldId id="257" r:id="rId3"/>
    <p:sldId id="349" r:id="rId4"/>
    <p:sldId id="258" r:id="rId5"/>
    <p:sldId id="309" r:id="rId6"/>
    <p:sldId id="339" r:id="rId7"/>
    <p:sldId id="337" r:id="rId8"/>
    <p:sldId id="272" r:id="rId9"/>
    <p:sldId id="321" r:id="rId10"/>
    <p:sldId id="316" r:id="rId11"/>
    <p:sldId id="319" r:id="rId12"/>
    <p:sldId id="261" r:id="rId13"/>
    <p:sldId id="323" r:id="rId14"/>
    <p:sldId id="324" r:id="rId15"/>
    <p:sldId id="317" r:id="rId16"/>
    <p:sldId id="326" r:id="rId17"/>
    <p:sldId id="270" r:id="rId18"/>
    <p:sldId id="340" r:id="rId19"/>
    <p:sldId id="341" r:id="rId20"/>
    <p:sldId id="314" r:id="rId21"/>
    <p:sldId id="278" r:id="rId22"/>
    <p:sldId id="342" r:id="rId23"/>
    <p:sldId id="285" r:id="rId24"/>
    <p:sldId id="284" r:id="rId25"/>
    <p:sldId id="287" r:id="rId26"/>
    <p:sldId id="343" r:id="rId27"/>
    <p:sldId id="289" r:id="rId28"/>
    <p:sldId id="332" r:id="rId29"/>
    <p:sldId id="292" r:id="rId30"/>
    <p:sldId id="344" r:id="rId31"/>
    <p:sldId id="345" r:id="rId32"/>
    <p:sldId id="294" r:id="rId33"/>
    <p:sldId id="296" r:id="rId34"/>
    <p:sldId id="297" r:id="rId35"/>
    <p:sldId id="346" r:id="rId36"/>
    <p:sldId id="352" r:id="rId37"/>
    <p:sldId id="347" r:id="rId38"/>
    <p:sldId id="302" r:id="rId39"/>
    <p:sldId id="348" r:id="rId40"/>
    <p:sldId id="304" r:id="rId41"/>
    <p:sldId id="30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jergji Vurmo" initials="GV" lastIdx="11" clrIdx="6">
    <p:extLst>
      <p:ext uri="{19B8F6BF-5375-455C-9EA6-DF929625EA0E}">
        <p15:presenceInfo xmlns:p15="http://schemas.microsoft.com/office/powerpoint/2012/main" userId="Gjergji Vurmo" providerId="None"/>
      </p:ext>
    </p:extLst>
  </p:cmAuthor>
  <p:cmAuthor id="1" name="Vildan" initials="V" lastIdx="112" clrIdx="0">
    <p:extLst>
      <p:ext uri="{19B8F6BF-5375-455C-9EA6-DF929625EA0E}">
        <p15:presenceInfo xmlns:p15="http://schemas.microsoft.com/office/powerpoint/2012/main" userId="Vildan" providerId="None"/>
      </p:ext>
    </p:extLst>
  </p:cmAuthor>
  <p:cmAuthor id="2" name="Ana Kovacevic" initials="AK" lastIdx="61" clrIdx="1">
    <p:extLst>
      <p:ext uri="{19B8F6BF-5375-455C-9EA6-DF929625EA0E}">
        <p15:presenceInfo xmlns:p15="http://schemas.microsoft.com/office/powerpoint/2012/main" userId="Ana Kovacevic" providerId="None"/>
      </p:ext>
    </p:extLst>
  </p:cmAuthor>
  <p:cmAuthor id="3" name="David Dougherty" initials="DD" lastIdx="7" clrIdx="2">
    <p:extLst>
      <p:ext uri="{19B8F6BF-5375-455C-9EA6-DF929625EA0E}">
        <p15:presenceInfo xmlns:p15="http://schemas.microsoft.com/office/powerpoint/2012/main" userId="321f18c5469c26b1" providerId="Windows Live"/>
      </p:ext>
    </p:extLst>
  </p:cmAuthor>
  <p:cmAuthor id="4" name="Veronika Duci" initials="U" lastIdx="147" clrIdx="3">
    <p:extLst>
      <p:ext uri="{19B8F6BF-5375-455C-9EA6-DF929625EA0E}">
        <p15:presenceInfo xmlns:p15="http://schemas.microsoft.com/office/powerpoint/2012/main" userId="f660b78e9f5a0266" providerId="Windows Live"/>
      </p:ext>
    </p:extLst>
  </p:cmAuthor>
  <p:cmAuthor id="5" name="Leonie Vrugtman" initials="LV" lastIdx="25" clrIdx="4">
    <p:extLst>
      <p:ext uri="{19B8F6BF-5375-455C-9EA6-DF929625EA0E}">
        <p15:presenceInfo xmlns:p15="http://schemas.microsoft.com/office/powerpoint/2012/main" userId="Leonie Vrugtman" providerId="None"/>
      </p:ext>
    </p:extLst>
  </p:cmAuthor>
  <p:cmAuthor id="6" name="Rob Benjamin" initials="RB" lastIdx="87" clrIdx="5">
    <p:extLst>
      <p:ext uri="{19B8F6BF-5375-455C-9EA6-DF929625EA0E}">
        <p15:presenceInfo xmlns:p15="http://schemas.microsoft.com/office/powerpoint/2012/main" userId="Rob Benja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F8B"/>
    <a:srgbClr val="2791A6"/>
    <a:srgbClr val="ED7D31"/>
    <a:srgbClr val="8C7774"/>
    <a:srgbClr val="CC0099"/>
    <a:srgbClr val="0B6B63"/>
    <a:srgbClr val="F2F2F2"/>
    <a:srgbClr val="03396A"/>
    <a:srgbClr val="ECF8F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2" autoAdjust="0"/>
    <p:restoredTop sz="90598" autoAdjust="0"/>
  </p:normalViewPr>
  <p:slideViewPr>
    <p:cSldViewPr snapToGrid="0">
      <p:cViewPr varScale="1">
        <p:scale>
          <a:sx n="67" d="100"/>
          <a:sy n="67" d="100"/>
        </p:scale>
        <p:origin x="828" y="72"/>
      </p:cViewPr>
      <p:guideLst/>
    </p:cSldViewPr>
  </p:slideViewPr>
  <p:outlineViewPr>
    <p:cViewPr>
      <p:scale>
        <a:sx n="33" d="100"/>
        <a:sy n="33" d="100"/>
      </p:scale>
      <p:origin x="0" y="-12208"/>
    </p:cViewPr>
  </p:outlineViewPr>
  <p:notesTextViewPr>
    <p:cViewPr>
      <p:scale>
        <a:sx n="75" d="100"/>
        <a:sy n="75" d="100"/>
      </p:scale>
      <p:origin x="0" y="0"/>
    </p:cViewPr>
  </p:notesTextViewPr>
  <p:notesViewPr>
    <p:cSldViewPr snapToGrid="0">
      <p:cViewPr varScale="1">
        <p:scale>
          <a:sx n="59" d="100"/>
          <a:sy n="59" d="100"/>
        </p:scale>
        <p:origin x="252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User\OneDrive\Desktop\grafiket%20finale%20IDM\Powerpointi%203.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OneDrive\Desktop\grafiket%20finale%20IDM\powerpointi%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OneDrive\Desktop\grafiket%20finale%20IDM\powerpointi%2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User\OneDrive\Desktop\powerpointi.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User\OneDrive\Desktop\powerpointi%20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User\OneDrive\Desktop\grafiket%20finale%20IDM\powerpointi%202.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User\OneDrive\Desktop\powerpointi.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5.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6.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User\OneDrive\Desktop\grafiket%20finale%20IDM\powerpointi.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1.xml"/><Relationship Id="rId4" Type="http://schemas.openxmlformats.org/officeDocument/2006/relationships/oleObject" Target="file:///C:\Users\User\OneDrive\Desktop\grafiket%20finale%20IDM\powerpointi%202.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User\OneDrive\Desktop\powerpointi%202.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User\OneDrive\Desktop\powerpointi%20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dio\Desktop\Grafiket%20power%20poi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User\OneDrive\Desktop\powerpointi%20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User\OneDrive\Desktop\grafiket%20finale%20IDM\powerpointi.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User\OneDrive\Desktop\grafiket%20finale%20IDM\powerpoin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F2F2F2"/>
                </a:solidFill>
                <a:latin typeface="Corbel" panose="020B0503020204020204" pitchFamily="34" charset="0"/>
                <a:ea typeface="+mn-ea"/>
                <a:cs typeface="+mn-cs"/>
              </a:defRPr>
            </a:pPr>
            <a:r>
              <a:rPr lang="en-US" sz="1900" b="1" i="0" dirty="0">
                <a:solidFill>
                  <a:srgbClr val="F2F2F2"/>
                </a:solidFill>
                <a:effectLst/>
              </a:rPr>
              <a:t>In general, how much do you feel you know about?</a:t>
            </a:r>
          </a:p>
          <a:p>
            <a:pPr marL="0" marR="0" indent="0" algn="ctr" defTabSz="914400" rtl="0" eaLnBrk="1" fontAlgn="auto" latinLnBrk="0" hangingPunct="1">
              <a:lnSpc>
                <a:spcPct val="100000"/>
              </a:lnSpc>
              <a:spcBef>
                <a:spcPts val="0"/>
              </a:spcBef>
              <a:spcAft>
                <a:spcPts val="0"/>
              </a:spcAft>
              <a:buClrTx/>
              <a:buSzTx/>
              <a:buFontTx/>
              <a:buNone/>
              <a:tabLst/>
              <a:defRPr sz="1800">
                <a:solidFill>
                  <a:srgbClr val="F2F2F2"/>
                </a:solidFill>
              </a:defRPr>
            </a:pPr>
            <a:r>
              <a:rPr lang="en-US" sz="1800" b="0" i="1" baseline="0" dirty="0">
                <a:solidFill>
                  <a:srgbClr val="F2F2F2"/>
                </a:solidFill>
                <a:effectLst/>
              </a:rPr>
              <a:t>´I know a lot` or `know fairly enough´</a:t>
            </a:r>
            <a:endParaRPr lang="en-US" sz="1800" b="0" i="1" dirty="0">
              <a:solidFill>
                <a:srgbClr val="F2F2F2"/>
              </a:solidFill>
              <a:effectLst/>
            </a:endParaRPr>
          </a:p>
        </c:rich>
      </c:tx>
      <c:layout>
        <c:manualLayout>
          <c:xMode val="edge"/>
          <c:yMode val="edge"/>
          <c:x val="0.25049789742790712"/>
          <c:y val="0"/>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F2F2F2"/>
              </a:solidFill>
              <a:latin typeface="Corbel" panose="020B0503020204020204" pitchFamily="34" charset="0"/>
              <a:ea typeface="+mn-ea"/>
              <a:cs typeface="+mn-cs"/>
            </a:defRPr>
          </a:pPr>
          <a:endParaRPr lang="en-US"/>
        </a:p>
      </c:txPr>
    </c:title>
    <c:autoTitleDeleted val="0"/>
    <c:plotArea>
      <c:layout/>
      <c:barChart>
        <c:barDir val="bar"/>
        <c:grouping val="clustered"/>
        <c:varyColors val="0"/>
        <c:ser>
          <c:idx val="0"/>
          <c:order val="0"/>
          <c:tx>
            <c:strRef>
              <c:f>'Perceived knowledge 2016 20'!$C$2</c:f>
              <c:strCache>
                <c:ptCount val="1"/>
                <c:pt idx="0">
                  <c:v>2016</c:v>
                </c:pt>
              </c:strCache>
            </c:strRef>
          </c:tx>
          <c:spPr>
            <a:pattFill prst="ltDnDiag">
              <a:fgClr>
                <a:srgbClr val="ED7D31"/>
              </a:fgClr>
              <a:bgClr>
                <a:schemeClr val="bg1"/>
              </a:bgClr>
            </a:pattFill>
            <a:ln>
              <a:noFill/>
            </a:ln>
            <a:effectLst/>
          </c:spPr>
          <c:invertIfNegative val="0"/>
          <c:dLbls>
            <c:dLbl>
              <c:idx val="2"/>
              <c:layout>
                <c:manualLayout>
                  <c:x val="0"/>
                  <c:y val="1.3409598400477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A7-4C5F-B203-1301DDCBA914}"/>
                </c:ext>
              </c:extLst>
            </c:dLbl>
            <c:dLbl>
              <c:idx val="3"/>
              <c:layout>
                <c:manualLayout>
                  <c:x val="-1.0540023329582926E-16"/>
                  <c:y val="1.8773437760668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A7-4C5F-B203-1301DDCBA914}"/>
                </c:ext>
              </c:extLst>
            </c:dLbl>
            <c:dLbl>
              <c:idx val="4"/>
              <c:layout>
                <c:manualLayout>
                  <c:x val="0"/>
                  <c:y val="1.8773437760668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A7-4C5F-B203-1301DDCBA914}"/>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2016 20'!$B$3:$B$8</c:f>
              <c:strCache>
                <c:ptCount val="6"/>
                <c:pt idx="0">
                  <c:v>Politics in Albania</c:v>
                </c:pt>
                <c:pt idx="1">
                  <c:v>Local self-government in your municipality/town</c:v>
                </c:pt>
                <c:pt idx="2">
                  <c:v>Government</c:v>
                </c:pt>
                <c:pt idx="3">
                  <c:v>Parliament</c:v>
                </c:pt>
                <c:pt idx="4">
                  <c:v>Role of MPs</c:v>
                </c:pt>
                <c:pt idx="5">
                  <c:v>Role of the President</c:v>
                </c:pt>
              </c:strCache>
            </c:strRef>
          </c:cat>
          <c:val>
            <c:numRef>
              <c:f>'Perceived knowledge 2016 20'!$C$3:$C$8</c:f>
              <c:numCache>
                <c:formatCode>0%</c:formatCode>
                <c:ptCount val="6"/>
                <c:pt idx="0">
                  <c:v>0.49770491803278682</c:v>
                </c:pt>
                <c:pt idx="1">
                  <c:v>0.5062295081967213</c:v>
                </c:pt>
                <c:pt idx="2">
                  <c:v>0.41103086014445167</c:v>
                </c:pt>
                <c:pt idx="3">
                  <c:v>0.37270341207349078</c:v>
                </c:pt>
                <c:pt idx="4">
                  <c:v>0.31603153745072277</c:v>
                </c:pt>
                <c:pt idx="5">
                  <c:v>0.28299409061063691</c:v>
                </c:pt>
              </c:numCache>
            </c:numRef>
          </c:val>
          <c:extLst>
            <c:ext xmlns:c16="http://schemas.microsoft.com/office/drawing/2014/chart" uri="{C3380CC4-5D6E-409C-BE32-E72D297353CC}">
              <c16:uniqueId val="{00000000-8578-4399-9AFD-A74360C8DBEA}"/>
            </c:ext>
          </c:extLst>
        </c:ser>
        <c:ser>
          <c:idx val="1"/>
          <c:order val="1"/>
          <c:tx>
            <c:strRef>
              <c:f>'Perceived knowledge 2016 20'!$D$2</c:f>
              <c:strCache>
                <c:ptCount val="1"/>
                <c:pt idx="0">
                  <c:v>2020</c:v>
                </c:pt>
              </c:strCache>
            </c:strRef>
          </c:tx>
          <c:spPr>
            <a:solidFill>
              <a:srgbClr val="ED7D3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ysClr val="windowText" lastClr="000000"/>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2016 20'!$B$3:$B$8</c:f>
              <c:strCache>
                <c:ptCount val="6"/>
                <c:pt idx="0">
                  <c:v>Politics in Albania</c:v>
                </c:pt>
                <c:pt idx="1">
                  <c:v>Local self-government in your municipality/town</c:v>
                </c:pt>
                <c:pt idx="2">
                  <c:v>Government</c:v>
                </c:pt>
                <c:pt idx="3">
                  <c:v>Parliament</c:v>
                </c:pt>
                <c:pt idx="4">
                  <c:v>Role of MPs</c:v>
                </c:pt>
                <c:pt idx="5">
                  <c:v>Role of the President</c:v>
                </c:pt>
              </c:strCache>
            </c:strRef>
          </c:cat>
          <c:val>
            <c:numRef>
              <c:f>'Perceived knowledge 2016 20'!$D$3:$D$8</c:f>
              <c:numCache>
                <c:formatCode>0%</c:formatCode>
                <c:ptCount val="6"/>
                <c:pt idx="0">
                  <c:v>0.42399999999999999</c:v>
                </c:pt>
                <c:pt idx="1">
                  <c:v>0.45500000000000002</c:v>
                </c:pt>
                <c:pt idx="2">
                  <c:v>0.39</c:v>
                </c:pt>
                <c:pt idx="3">
                  <c:v>0.35199999999999998</c:v>
                </c:pt>
                <c:pt idx="4">
                  <c:v>0.33999999999999997</c:v>
                </c:pt>
                <c:pt idx="5">
                  <c:v>0.33699999999999997</c:v>
                </c:pt>
              </c:numCache>
            </c:numRef>
          </c:val>
          <c:extLst>
            <c:ext xmlns:c16="http://schemas.microsoft.com/office/drawing/2014/chart" uri="{C3380CC4-5D6E-409C-BE32-E72D297353CC}">
              <c16:uniqueId val="{00000001-8578-4399-9AFD-A74360C8DBEA}"/>
            </c:ext>
          </c:extLst>
        </c:ser>
        <c:dLbls>
          <c:showLegendKey val="0"/>
          <c:showVal val="0"/>
          <c:showCatName val="0"/>
          <c:showSerName val="0"/>
          <c:showPercent val="0"/>
          <c:showBubbleSize val="0"/>
        </c:dLbls>
        <c:gapWidth val="10"/>
        <c:overlap val="60"/>
        <c:axId val="377823520"/>
        <c:axId val="377823912"/>
      </c:barChart>
      <c:catAx>
        <c:axId val="377823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crossAx val="377823912"/>
        <c:crosses val="autoZero"/>
        <c:auto val="1"/>
        <c:lblAlgn val="ctr"/>
        <c:lblOffset val="100"/>
        <c:noMultiLvlLbl val="0"/>
      </c:catAx>
      <c:valAx>
        <c:axId val="37782391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7823520"/>
        <c:crosses val="autoZero"/>
        <c:crossBetween val="between"/>
      </c:valAx>
      <c:spPr>
        <a:noFill/>
        <a:ln>
          <a:noFill/>
        </a:ln>
        <a:effectLst/>
      </c:spPr>
    </c:plotArea>
    <c:legend>
      <c:legendPos val="b"/>
      <c:layout>
        <c:manualLayout>
          <c:xMode val="edge"/>
          <c:yMode val="edge"/>
          <c:x val="0.45998454080713352"/>
          <c:y val="0.94864776760420477"/>
          <c:w val="0.12424978086420022"/>
          <c:h val="5.13522323957952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'certainty to vote employ age'!$N$4</c:f>
              <c:strCache>
                <c:ptCount val="1"/>
                <c:pt idx="0">
                  <c:v>I would vote</c:v>
                </c:pt>
              </c:strCache>
            </c:strRef>
          </c:tx>
          <c:spPr>
            <a:solidFill>
              <a:srgbClr val="EE7008">
                <a:lumMod val="50000"/>
              </a:srgbClr>
            </a:solid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2">
                          <a:lumMod val="35000"/>
                          <a:lumOff val="65000"/>
                        </a:schemeClr>
                      </a:solidFill>
                    </a:ln>
                    <a:effectLst/>
                  </c:spPr>
                </c15:leaderLines>
              </c:ext>
            </c:extLst>
          </c:dLbls>
          <c:cat>
            <c:strRef>
              <c:f>'certainty to vote employ age'!$M$5:$M$10</c:f>
              <c:strCache>
                <c:ptCount val="6"/>
                <c:pt idx="0">
                  <c:v>Employed in the public sector</c:v>
                </c:pt>
                <c:pt idx="1">
                  <c:v>Retired</c:v>
                </c:pt>
                <c:pt idx="2">
                  <c:v>Student</c:v>
                </c:pt>
                <c:pt idx="3">
                  <c:v>Self - employed</c:v>
                </c:pt>
                <c:pt idx="4">
                  <c:v>Employed in the private sector</c:v>
                </c:pt>
                <c:pt idx="5">
                  <c:v>Unemployed</c:v>
                </c:pt>
              </c:strCache>
            </c:strRef>
          </c:cat>
          <c:val>
            <c:numRef>
              <c:f>'certainty to vote employ age'!$N$5:$N$10</c:f>
              <c:numCache>
                <c:formatCode>0%</c:formatCode>
                <c:ptCount val="6"/>
                <c:pt idx="0">
                  <c:v>0.78074866310160418</c:v>
                </c:pt>
                <c:pt idx="1">
                  <c:v>0.52597402597402598</c:v>
                </c:pt>
                <c:pt idx="2">
                  <c:v>0.46590909090909094</c:v>
                </c:pt>
                <c:pt idx="3">
                  <c:v>0.44927536231884063</c:v>
                </c:pt>
                <c:pt idx="4">
                  <c:v>0.33333333333333331</c:v>
                </c:pt>
                <c:pt idx="5">
                  <c:v>0.43133462282398455</c:v>
                </c:pt>
              </c:numCache>
            </c:numRef>
          </c:val>
          <c:extLst>
            <c:ext xmlns:c16="http://schemas.microsoft.com/office/drawing/2014/chart" uri="{C3380CC4-5D6E-409C-BE32-E72D297353CC}">
              <c16:uniqueId val="{00000000-F515-4EA9-BF49-7B6708BDEFCB}"/>
            </c:ext>
          </c:extLst>
        </c:ser>
        <c:ser>
          <c:idx val="1"/>
          <c:order val="1"/>
          <c:tx>
            <c:strRef>
              <c:f>'certainty to vote employ age'!$O$4</c:f>
              <c:strCache>
                <c:ptCount val="1"/>
                <c:pt idx="0">
                  <c:v>I wouldn’t vote</c:v>
                </c:pt>
              </c:strCache>
            </c:strRef>
          </c:tx>
          <c:spPr>
            <a:solidFill>
              <a:srgbClr val="EE7008">
                <a:lumMod val="75000"/>
              </a:srgbClr>
            </a:solidFill>
            <a:ln>
              <a:noFill/>
            </a:ln>
            <a:effectLst>
              <a:outerShdw blurRad="40000" dist="23000" dir="5400000" rotWithShape="0">
                <a:srgbClr val="000000">
                  <a:alpha val="35000"/>
                </a:srgbClr>
              </a:outerShdw>
            </a:effectLst>
          </c:spPr>
          <c:invertIfNegative val="0"/>
          <c:dLbls>
            <c:dLbl>
              <c:idx val="0"/>
              <c:layout>
                <c:manualLayout>
                  <c:x val="0"/>
                  <c:y val="1.9100860817140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58-46D5-93BB-E8F63A936C18}"/>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2">
                          <a:lumMod val="35000"/>
                          <a:lumOff val="65000"/>
                        </a:schemeClr>
                      </a:solidFill>
                    </a:ln>
                    <a:effectLst/>
                  </c:spPr>
                </c15:leaderLines>
              </c:ext>
            </c:extLst>
          </c:dLbls>
          <c:cat>
            <c:strRef>
              <c:f>'certainty to vote employ age'!$M$5:$M$10</c:f>
              <c:strCache>
                <c:ptCount val="6"/>
                <c:pt idx="0">
                  <c:v>Employed in the public sector</c:v>
                </c:pt>
                <c:pt idx="1">
                  <c:v>Retired</c:v>
                </c:pt>
                <c:pt idx="2">
                  <c:v>Student</c:v>
                </c:pt>
                <c:pt idx="3">
                  <c:v>Self - employed</c:v>
                </c:pt>
                <c:pt idx="4">
                  <c:v>Employed in the private sector</c:v>
                </c:pt>
                <c:pt idx="5">
                  <c:v>Unemployed</c:v>
                </c:pt>
              </c:strCache>
            </c:strRef>
          </c:cat>
          <c:val>
            <c:numRef>
              <c:f>'certainty to vote employ age'!$O$5:$O$10</c:f>
              <c:numCache>
                <c:formatCode>0%</c:formatCode>
                <c:ptCount val="6"/>
                <c:pt idx="0">
                  <c:v>8.5561497326203204E-2</c:v>
                </c:pt>
                <c:pt idx="1">
                  <c:v>0.3571428571428571</c:v>
                </c:pt>
                <c:pt idx="2">
                  <c:v>0.36363636363636365</c:v>
                </c:pt>
                <c:pt idx="3">
                  <c:v>0.30917874396135264</c:v>
                </c:pt>
                <c:pt idx="4">
                  <c:v>0.44999999999999996</c:v>
                </c:pt>
                <c:pt idx="5">
                  <c:v>0.3114119922630561</c:v>
                </c:pt>
              </c:numCache>
            </c:numRef>
          </c:val>
          <c:extLst>
            <c:ext xmlns:c16="http://schemas.microsoft.com/office/drawing/2014/chart" uri="{C3380CC4-5D6E-409C-BE32-E72D297353CC}">
              <c16:uniqueId val="{00000001-F515-4EA9-BF49-7B6708BDEFCB}"/>
            </c:ext>
          </c:extLst>
        </c:ser>
        <c:ser>
          <c:idx val="2"/>
          <c:order val="2"/>
          <c:tx>
            <c:strRef>
              <c:f>'certainty to vote employ age'!$P$4</c:f>
              <c:strCache>
                <c:ptCount val="1"/>
                <c:pt idx="0">
                  <c:v>Undecided</c:v>
                </c:pt>
              </c:strCache>
            </c:strRef>
          </c:tx>
          <c:spPr>
            <a:solidFill>
              <a:srgbClr val="EE7008">
                <a:lumMod val="60000"/>
                <a:lumOff val="40000"/>
              </a:srgbClr>
            </a:solid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2">
                          <a:lumMod val="35000"/>
                          <a:lumOff val="65000"/>
                        </a:schemeClr>
                      </a:solidFill>
                    </a:ln>
                    <a:effectLst/>
                  </c:spPr>
                </c15:leaderLines>
              </c:ext>
            </c:extLst>
          </c:dLbls>
          <c:cat>
            <c:strRef>
              <c:f>'certainty to vote employ age'!$M$5:$M$10</c:f>
              <c:strCache>
                <c:ptCount val="6"/>
                <c:pt idx="0">
                  <c:v>Employed in the public sector</c:v>
                </c:pt>
                <c:pt idx="1">
                  <c:v>Retired</c:v>
                </c:pt>
                <c:pt idx="2">
                  <c:v>Student</c:v>
                </c:pt>
                <c:pt idx="3">
                  <c:v>Self - employed</c:v>
                </c:pt>
                <c:pt idx="4">
                  <c:v>Employed in the private sector</c:v>
                </c:pt>
                <c:pt idx="5">
                  <c:v>Unemployed</c:v>
                </c:pt>
              </c:strCache>
            </c:strRef>
          </c:cat>
          <c:val>
            <c:numRef>
              <c:f>'certainty to vote employ age'!$P$5:$P$10</c:f>
              <c:numCache>
                <c:formatCode>0%</c:formatCode>
                <c:ptCount val="6"/>
                <c:pt idx="0">
                  <c:v>0.12299465240641712</c:v>
                </c:pt>
                <c:pt idx="1">
                  <c:v>0.11688311688311687</c:v>
                </c:pt>
                <c:pt idx="2">
                  <c:v>0.17045454545454544</c:v>
                </c:pt>
                <c:pt idx="3">
                  <c:v>0.21256038647342992</c:v>
                </c:pt>
                <c:pt idx="4">
                  <c:v>0.2</c:v>
                </c:pt>
                <c:pt idx="5">
                  <c:v>0.24177949709864607</c:v>
                </c:pt>
              </c:numCache>
            </c:numRef>
          </c:val>
          <c:extLst>
            <c:ext xmlns:c16="http://schemas.microsoft.com/office/drawing/2014/chart" uri="{C3380CC4-5D6E-409C-BE32-E72D297353CC}">
              <c16:uniqueId val="{00000002-F515-4EA9-BF49-7B6708BDEFCB}"/>
            </c:ext>
          </c:extLst>
        </c:ser>
        <c:dLbls>
          <c:showLegendKey val="0"/>
          <c:showVal val="0"/>
          <c:showCatName val="0"/>
          <c:showSerName val="0"/>
          <c:showPercent val="0"/>
          <c:showBubbleSize val="0"/>
        </c:dLbls>
        <c:gapWidth val="95"/>
        <c:overlap val="-5"/>
        <c:axId val="380276720"/>
        <c:axId val="380278288"/>
      </c:barChart>
      <c:catAx>
        <c:axId val="38027672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80278288"/>
        <c:crosses val="autoZero"/>
        <c:auto val="1"/>
        <c:lblAlgn val="ctr"/>
        <c:lblOffset val="100"/>
        <c:noMultiLvlLbl val="0"/>
      </c:catAx>
      <c:valAx>
        <c:axId val="380278288"/>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8027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r>
              <a:rPr lang="en-US" sz="1900" b="1" dirty="0">
                <a:effectLst/>
              </a:rPr>
              <a:t>In case you would vote for sure, what is the main reason?</a:t>
            </a:r>
            <a:endParaRPr lang="en-US" sz="19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r>
              <a:rPr lang="en-US" dirty="0"/>
              <a:t>(</a:t>
            </a:r>
            <a:r>
              <a:rPr lang="en-US" i="1" dirty="0"/>
              <a:t>892 respondents out of total sample 1536</a:t>
            </a:r>
            <a:r>
              <a:rPr lang="en-US" dirty="0"/>
              <a:t>)</a:t>
            </a:r>
          </a:p>
        </c:rich>
      </c:tx>
      <c:layout>
        <c:manualLayout>
          <c:xMode val="edge"/>
          <c:yMode val="edge"/>
          <c:x val="0.16280824535379279"/>
          <c:y val="2.918287937743190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endParaRPr lang="en-US"/>
        </a:p>
      </c:txPr>
    </c:title>
    <c:autoTitleDeleted val="0"/>
    <c:plotArea>
      <c:layout/>
      <c:barChart>
        <c:barDir val="col"/>
        <c:grouping val="clustered"/>
        <c:varyColors val="1"/>
        <c:ser>
          <c:idx val="0"/>
          <c:order val="0"/>
          <c:spPr>
            <a:pattFill prst="ltUpDiag">
              <a:fgClr>
                <a:srgbClr val="ED7D31"/>
              </a:fgClr>
              <a:bgClr>
                <a:schemeClr val="bg1"/>
              </a:bgClr>
            </a:pattFill>
          </c:spPr>
          <c:invertIfNegative val="0"/>
          <c:dPt>
            <c:idx val="0"/>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1-D175-4B12-94BA-149DE2920DB4}"/>
              </c:ext>
            </c:extLst>
          </c:dPt>
          <c:dPt>
            <c:idx val="1"/>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3-D175-4B12-94BA-149DE2920DB4}"/>
              </c:ext>
            </c:extLst>
          </c:dPt>
          <c:dPt>
            <c:idx val="2"/>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5-D175-4B12-94BA-149DE2920DB4}"/>
              </c:ext>
            </c:extLst>
          </c:dPt>
          <c:dPt>
            <c:idx val="3"/>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7-D175-4B12-94BA-149DE2920DB4}"/>
              </c:ext>
            </c:extLst>
          </c:dPt>
          <c:dPt>
            <c:idx val="4"/>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9-D175-4B12-94BA-149DE2920DB4}"/>
              </c:ext>
            </c:extLst>
          </c:dPt>
          <c:dPt>
            <c:idx val="5"/>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B-D175-4B12-94BA-149DE2920DB4}"/>
              </c:ext>
            </c:extLst>
          </c:dPt>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'slide 16 Political engagement'!$A$63:$A$67</c:f>
              <c:strCache>
                <c:ptCount val="5"/>
                <c:pt idx="0">
                  <c:v>It is my civic duty to raise my voice by voting in election</c:v>
                </c:pt>
                <c:pt idx="1">
                  <c:v>I trust that elections make difference</c:v>
                </c:pt>
                <c:pt idx="2">
                  <c:v>As a member/volunteer of a political party I have to vote</c:v>
                </c:pt>
                <c:pt idx="3">
                  <c:v>It’s an opportunity for material gains/potential employment</c:v>
                </c:pt>
                <c:pt idx="4">
                  <c:v>Most likely I will be pressured to go and vote by my employer</c:v>
                </c:pt>
              </c:strCache>
            </c:strRef>
          </c:cat>
          <c:val>
            <c:numRef>
              <c:f>'slide 16 Political engagement'!$B$63:$B$67</c:f>
              <c:numCache>
                <c:formatCode>0%</c:formatCode>
                <c:ptCount val="5"/>
                <c:pt idx="0">
                  <c:v>0.49</c:v>
                </c:pt>
                <c:pt idx="1">
                  <c:v>0.24</c:v>
                </c:pt>
                <c:pt idx="2">
                  <c:v>0.11</c:v>
                </c:pt>
                <c:pt idx="3">
                  <c:v>0.06</c:v>
                </c:pt>
                <c:pt idx="4">
                  <c:v>0.03</c:v>
                </c:pt>
              </c:numCache>
            </c:numRef>
          </c:val>
          <c:extLst>
            <c:ext xmlns:c16="http://schemas.microsoft.com/office/drawing/2014/chart" uri="{C3380CC4-5D6E-409C-BE32-E72D297353CC}">
              <c16:uniqueId val="{0000000C-D175-4B12-94BA-149DE2920DB4}"/>
            </c:ext>
          </c:extLst>
        </c:ser>
        <c:dLbls>
          <c:showLegendKey val="0"/>
          <c:showVal val="0"/>
          <c:showCatName val="0"/>
          <c:showSerName val="0"/>
          <c:showPercent val="0"/>
          <c:showBubbleSize val="0"/>
        </c:dLbls>
        <c:gapWidth val="219"/>
        <c:overlap val="-27"/>
        <c:axId val="380278680"/>
        <c:axId val="380279072"/>
      </c:barChart>
      <c:catAx>
        <c:axId val="38027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80279072"/>
        <c:crosses val="autoZero"/>
        <c:auto val="1"/>
        <c:lblAlgn val="ctr"/>
        <c:lblOffset val="100"/>
        <c:noMultiLvlLbl val="0"/>
      </c:catAx>
      <c:valAx>
        <c:axId val="3802790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02786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r>
              <a:rPr lang="en-US" sz="1800" b="1" dirty="0">
                <a:effectLst/>
              </a:rPr>
              <a:t>In case you wouldn’t vote or undecided, what is the main reason?</a:t>
            </a:r>
            <a:r>
              <a:rPr lang="en-US" sz="1862" b="0" baseline="0" dirty="0">
                <a:effectLst/>
              </a:rPr>
              <a:t> </a:t>
            </a:r>
            <a:r>
              <a:rPr lang="en-US" sz="1862" b="0" i="1" baseline="0" dirty="0">
                <a:effectLst/>
              </a:rPr>
              <a:t>(</a:t>
            </a:r>
            <a:r>
              <a:rPr lang="en-US" i="1" dirty="0"/>
              <a:t>856 respondents out of total sample 1536)</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FFFFFF"/>
              </a:solidFill>
              <a:latin typeface="+mn-lt"/>
              <a:ea typeface="+mn-ea"/>
              <a:cs typeface="+mn-cs"/>
            </a:defRPr>
          </a:pPr>
          <a:endParaRPr lang="en-US"/>
        </a:p>
      </c:txPr>
    </c:title>
    <c:autoTitleDeleted val="0"/>
    <c:plotArea>
      <c:layout/>
      <c:barChart>
        <c:barDir val="col"/>
        <c:grouping val="clustered"/>
        <c:varyColors val="1"/>
        <c:ser>
          <c:idx val="0"/>
          <c:order val="0"/>
          <c:spPr>
            <a:pattFill prst="ltUpDiag">
              <a:fgClr>
                <a:srgbClr val="ED7D31"/>
              </a:fgClr>
              <a:bgClr>
                <a:schemeClr val="bg1"/>
              </a:bgClr>
            </a:pattFill>
          </c:spPr>
          <c:invertIfNegative val="0"/>
          <c:dPt>
            <c:idx val="0"/>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1-4188-437D-AF63-C1FE91BC1635}"/>
              </c:ext>
            </c:extLst>
          </c:dPt>
          <c:dPt>
            <c:idx val="1"/>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3-4188-437D-AF63-C1FE91BC1635}"/>
              </c:ext>
            </c:extLst>
          </c:dPt>
          <c:dPt>
            <c:idx val="2"/>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5-4188-437D-AF63-C1FE91BC1635}"/>
              </c:ext>
            </c:extLst>
          </c:dPt>
          <c:dPt>
            <c:idx val="3"/>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7-4188-437D-AF63-C1FE91BC1635}"/>
              </c:ext>
            </c:extLst>
          </c:dPt>
          <c:dPt>
            <c:idx val="4"/>
            <c:invertIfNegative val="0"/>
            <c:bubble3D val="0"/>
            <c:spPr>
              <a:pattFill prst="ltUpDiag">
                <a:fgClr>
                  <a:srgbClr val="ED7D31"/>
                </a:fgClr>
                <a:bgClr>
                  <a:schemeClr val="bg1"/>
                </a:bgClr>
              </a:pattFill>
              <a:ln>
                <a:noFill/>
              </a:ln>
              <a:effectLst/>
            </c:spPr>
            <c:extLst>
              <c:ext xmlns:c16="http://schemas.microsoft.com/office/drawing/2014/chart" uri="{C3380CC4-5D6E-409C-BE32-E72D297353CC}">
                <c16:uniqueId val="{00000009-4188-437D-AF63-C1FE91BC1635}"/>
              </c:ext>
            </c:extLst>
          </c:dPt>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'slide 16 Political engagement'!$B$50:$B$54</c:f>
              <c:strCache>
                <c:ptCount val="5"/>
                <c:pt idx="0">
                  <c:v>I feel that I am not represented by any of the existing parties</c:v>
                </c:pt>
                <c:pt idx="1">
                  <c:v>I don´t trust any party will fulfil its promises</c:v>
                </c:pt>
                <c:pt idx="2">
                  <c:v>My vote will not bring any difference</c:v>
                </c:pt>
                <c:pt idx="3">
                  <c:v>Parties don't offer viable programs and policy alternatives</c:v>
                </c:pt>
                <c:pt idx="4">
                  <c:v>Other</c:v>
                </c:pt>
              </c:strCache>
            </c:strRef>
          </c:cat>
          <c:val>
            <c:numRef>
              <c:f>'slide 16 Political engagement'!$C$50:$C$54</c:f>
              <c:numCache>
                <c:formatCode>0%</c:formatCode>
                <c:ptCount val="5"/>
                <c:pt idx="0">
                  <c:v>0.44</c:v>
                </c:pt>
                <c:pt idx="1">
                  <c:v>0.27</c:v>
                </c:pt>
                <c:pt idx="2">
                  <c:v>0.14000000000000001</c:v>
                </c:pt>
                <c:pt idx="3">
                  <c:v>0.08</c:v>
                </c:pt>
                <c:pt idx="4">
                  <c:v>0.05</c:v>
                </c:pt>
              </c:numCache>
            </c:numRef>
          </c:val>
          <c:extLst>
            <c:ext xmlns:c16="http://schemas.microsoft.com/office/drawing/2014/chart" uri="{C3380CC4-5D6E-409C-BE32-E72D297353CC}">
              <c16:uniqueId val="{0000000A-4188-437D-AF63-C1FE91BC1635}"/>
            </c:ext>
          </c:extLst>
        </c:ser>
        <c:dLbls>
          <c:dLblPos val="inEnd"/>
          <c:showLegendKey val="0"/>
          <c:showVal val="1"/>
          <c:showCatName val="0"/>
          <c:showSerName val="0"/>
          <c:showPercent val="0"/>
          <c:showBubbleSize val="0"/>
        </c:dLbls>
        <c:gapWidth val="219"/>
        <c:overlap val="-27"/>
        <c:axId val="380279856"/>
        <c:axId val="380272800"/>
      </c:barChart>
      <c:catAx>
        <c:axId val="38027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80272800"/>
        <c:crosses val="autoZero"/>
        <c:auto val="1"/>
        <c:lblAlgn val="ctr"/>
        <c:lblOffset val="100"/>
        <c:noMultiLvlLbl val="0"/>
      </c:catAx>
      <c:valAx>
        <c:axId val="3802728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0279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47398999438656"/>
          <c:y val="2.5079015954706255E-2"/>
          <c:w val="0.50773469321778208"/>
          <c:h val="0.81000446288000449"/>
        </c:manualLayout>
      </c:layout>
      <c:barChart>
        <c:barDir val="bar"/>
        <c:grouping val="clustered"/>
        <c:varyColors val="0"/>
        <c:ser>
          <c:idx val="0"/>
          <c:order val="0"/>
          <c:tx>
            <c:strRef>
              <c:f>'Actions undertaken 2016 2020'!$C$2</c:f>
              <c:strCache>
                <c:ptCount val="1"/>
                <c:pt idx="0">
                  <c:v>2016</c:v>
                </c:pt>
              </c:strCache>
            </c:strRef>
          </c:tx>
          <c:spPr>
            <a:pattFill prst="ltUpDiag">
              <a:fgClr>
                <a:srgbClr val="ED7D31"/>
              </a:fgClr>
              <a:bgClr>
                <a:srgbClr val="FFFFFF"/>
              </a:bgClr>
            </a:pattFill>
            <a:ln>
              <a:noFill/>
            </a:ln>
            <a:effectLst/>
          </c:spPr>
          <c:invertIfNegative val="0"/>
          <c:dLbls>
            <c:dLbl>
              <c:idx val="7"/>
              <c:layout>
                <c:manualLayout>
                  <c:x val="-2.9283204790825608E-3"/>
                  <c:y val="1.549015268864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B8-4BC7-AB85-5E80195D662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'Actions undertaken 2016 2020'!$B$3:$B$13</c:f>
              <c:strCache>
                <c:ptCount val="11"/>
                <c:pt idx="0">
                  <c:v>Contacted a local councilor or local municipal officer, or the Mayor of your area</c:v>
                </c:pt>
                <c:pt idx="1">
                  <c:v>Participated, as a volunteer, in an activity in your local community</c:v>
                </c:pt>
                <c:pt idx="2">
                  <c:v>Contacted an MP, a Minister or other high-level public official, a high-level political party member</c:v>
                </c:pt>
                <c:pt idx="3">
                  <c:v>Taken an active part in a campaign, demonstration or march organized by political parties</c:v>
                </c:pt>
                <c:pt idx="4">
                  <c:v>Participated in a meeting of the municipality council, taken part in a public consultation</c:v>
                </c:pt>
                <c:pt idx="5">
                  <c:v>Expressed opinion or discussed politics on the Internet and/or social networks</c:v>
                </c:pt>
                <c:pt idx="6">
                  <c:v>Sought information from state organs according to the Law on Free Access to Information</c:v>
                </c:pt>
                <c:pt idx="7">
                  <c:v>Taken an active part in a citizen led campaign, demonstration or march (not organized by a political party)</c:v>
                </c:pt>
                <c:pt idx="8">
                  <c:v>Created or signed a petition online or offline</c:v>
                </c:pt>
                <c:pt idx="9">
                  <c:v>Alerted the media (newspaper, radio or TV) about the existence of a problem</c:v>
                </c:pt>
                <c:pt idx="10">
                  <c:v>None of the above</c:v>
                </c:pt>
              </c:strCache>
            </c:strRef>
          </c:cat>
          <c:val>
            <c:numRef>
              <c:f>'Actions undertaken 2016 2020'!$C$3:$C$13</c:f>
              <c:numCache>
                <c:formatCode>###0%</c:formatCode>
                <c:ptCount val="11"/>
                <c:pt idx="0">
                  <c:v>0.35724331926863573</c:v>
                </c:pt>
                <c:pt idx="1">
                  <c:v>0.31997187060478199</c:v>
                </c:pt>
                <c:pt idx="2">
                  <c:v>0.26441631504922641</c:v>
                </c:pt>
                <c:pt idx="3">
                  <c:v>0.25386779184247538</c:v>
                </c:pt>
                <c:pt idx="4">
                  <c:v>0.22925457102672295</c:v>
                </c:pt>
                <c:pt idx="5">
                  <c:v>0.22784810126582278</c:v>
                </c:pt>
                <c:pt idx="6">
                  <c:v>0.17721518987341769</c:v>
                </c:pt>
                <c:pt idx="7">
                  <c:v>0.16666666666666669</c:v>
                </c:pt>
                <c:pt idx="8">
                  <c:v>0.12306610407876231</c:v>
                </c:pt>
                <c:pt idx="9">
                  <c:v>0.11744022503516174</c:v>
                </c:pt>
                <c:pt idx="10">
                  <c:v>0.10900140646976091</c:v>
                </c:pt>
              </c:numCache>
            </c:numRef>
          </c:val>
          <c:extLst>
            <c:ext xmlns:c16="http://schemas.microsoft.com/office/drawing/2014/chart" uri="{C3380CC4-5D6E-409C-BE32-E72D297353CC}">
              <c16:uniqueId val="{00000000-CFC1-46E3-B684-6ABED6CE3D0A}"/>
            </c:ext>
          </c:extLst>
        </c:ser>
        <c:ser>
          <c:idx val="1"/>
          <c:order val="1"/>
          <c:tx>
            <c:strRef>
              <c:f>'Actions undertaken 2016 2020'!$D$2</c:f>
              <c:strCache>
                <c:ptCount val="1"/>
                <c:pt idx="0">
                  <c:v>2020</c:v>
                </c:pt>
              </c:strCache>
            </c:strRef>
          </c:tx>
          <c:spPr>
            <a:solidFill>
              <a:srgbClr val="ED7D31"/>
            </a:solidFill>
            <a:ln>
              <a:noFill/>
            </a:ln>
            <a:effectLst/>
          </c:spPr>
          <c:invertIfNegative val="0"/>
          <c:dLbls>
            <c:dLbl>
              <c:idx val="5"/>
              <c:layout>
                <c:manualLayout>
                  <c:x val="2.3870957737597086E-2"/>
                  <c:y val="-2.08333333333333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E2-42A7-A812-31793215C9A5}"/>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'Actions undertaken 2016 2020'!$B$3:$B$13</c:f>
              <c:strCache>
                <c:ptCount val="11"/>
                <c:pt idx="0">
                  <c:v>Contacted a local councilor or local municipal officer, or the Mayor of your area</c:v>
                </c:pt>
                <c:pt idx="1">
                  <c:v>Participated, as a volunteer, in an activity in your local community</c:v>
                </c:pt>
                <c:pt idx="2">
                  <c:v>Contacted an MP, a Minister or other high-level public official, a high-level political party member</c:v>
                </c:pt>
                <c:pt idx="3">
                  <c:v>Taken an active part in a campaign, demonstration or march organized by political parties</c:v>
                </c:pt>
                <c:pt idx="4">
                  <c:v>Participated in a meeting of the municipality council, taken part in a public consultation</c:v>
                </c:pt>
                <c:pt idx="5">
                  <c:v>Expressed opinion or discussed politics on the Internet and/or social networks</c:v>
                </c:pt>
                <c:pt idx="6">
                  <c:v>Sought information from state organs according to the Law on Free Access to Information</c:v>
                </c:pt>
                <c:pt idx="7">
                  <c:v>Taken an active part in a citizen led campaign, demonstration or march (not organized by a political party)</c:v>
                </c:pt>
                <c:pt idx="8">
                  <c:v>Created or signed a petition online or offline</c:v>
                </c:pt>
                <c:pt idx="9">
                  <c:v>Alerted the media (newspaper, radio or TV) about the existence of a problem</c:v>
                </c:pt>
                <c:pt idx="10">
                  <c:v>None of the above</c:v>
                </c:pt>
              </c:strCache>
            </c:strRef>
          </c:cat>
          <c:val>
            <c:numRef>
              <c:f>'Actions undertaken 2016 2020'!$D$3:$D$13</c:f>
              <c:numCache>
                <c:formatCode>0%</c:formatCode>
                <c:ptCount val="11"/>
                <c:pt idx="0">
                  <c:v>0.248</c:v>
                </c:pt>
                <c:pt idx="1">
                  <c:v>0.17100000000000001</c:v>
                </c:pt>
                <c:pt idx="2">
                  <c:v>0.125</c:v>
                </c:pt>
                <c:pt idx="3">
                  <c:v>8.4000000000000005E-2</c:v>
                </c:pt>
                <c:pt idx="4">
                  <c:v>0.13100000000000001</c:v>
                </c:pt>
                <c:pt idx="5">
                  <c:v>0.214</c:v>
                </c:pt>
                <c:pt idx="6">
                  <c:v>9.5000000000000001E-2</c:v>
                </c:pt>
                <c:pt idx="7">
                  <c:v>0.155</c:v>
                </c:pt>
                <c:pt idx="8">
                  <c:v>0.155</c:v>
                </c:pt>
                <c:pt idx="9">
                  <c:v>4.7E-2</c:v>
                </c:pt>
                <c:pt idx="10">
                  <c:v>0.438</c:v>
                </c:pt>
              </c:numCache>
            </c:numRef>
          </c:val>
          <c:extLst>
            <c:ext xmlns:c16="http://schemas.microsoft.com/office/drawing/2014/chart" uri="{C3380CC4-5D6E-409C-BE32-E72D297353CC}">
              <c16:uniqueId val="{00000001-CFC1-46E3-B684-6ABED6CE3D0A}"/>
            </c:ext>
          </c:extLst>
        </c:ser>
        <c:dLbls>
          <c:showLegendKey val="0"/>
          <c:showVal val="0"/>
          <c:showCatName val="0"/>
          <c:showSerName val="0"/>
          <c:showPercent val="0"/>
          <c:showBubbleSize val="0"/>
        </c:dLbls>
        <c:gapWidth val="20"/>
        <c:overlap val="10"/>
        <c:axId val="380835064"/>
        <c:axId val="380836240"/>
      </c:barChart>
      <c:catAx>
        <c:axId val="380835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0836240"/>
        <c:crosses val="autoZero"/>
        <c:auto val="1"/>
        <c:lblAlgn val="ctr"/>
        <c:lblOffset val="100"/>
        <c:noMultiLvlLbl val="0"/>
      </c:catAx>
      <c:valAx>
        <c:axId val="38083624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083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r>
              <a:rPr lang="en-US" b="1" dirty="0"/>
              <a:t>Over the last 12 months have you done any of the following? Which are the 3 MAIN ACTIONS you would be ready to do if you felt strongly enough about an issue? </a:t>
            </a:r>
          </a:p>
        </c:rich>
      </c:tx>
      <c:layout>
        <c:manualLayout>
          <c:xMode val="edge"/>
          <c:yMode val="edge"/>
          <c:x val="0.11701998256394884"/>
          <c:y val="0"/>
        </c:manualLayout>
      </c:layout>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'Political engagement'!$B$80</c:f>
              <c:strCache>
                <c:ptCount val="1"/>
                <c:pt idx="0">
                  <c:v>Real engagement</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'Political engagement'!$A$81:$A$91</c:f>
              <c:strCache>
                <c:ptCount val="11"/>
                <c:pt idx="0">
                  <c:v>Contacted a local councilor or local municipal officer, or the Mayor of your area</c:v>
                </c:pt>
                <c:pt idx="1">
                  <c:v>Expressed opinion or discussed politics on the Internet and/or social networks</c:v>
                </c:pt>
                <c:pt idx="2">
                  <c:v>Participated, as a volunteer, in an activity in your local community</c:v>
                </c:pt>
                <c:pt idx="3">
                  <c:v>Taken an active part in a citizen led campaign, demonstration or march (not organized by a political party)</c:v>
                </c:pt>
                <c:pt idx="4">
                  <c:v>Created or signed a petition online or offline</c:v>
                </c:pt>
                <c:pt idx="5">
                  <c:v>Participated in a meeting of the municipality council, taken part in a public consultation</c:v>
                </c:pt>
                <c:pt idx="6">
                  <c:v>Contacted an MP, a Minister or other high-level public official, a high-level political party member</c:v>
                </c:pt>
                <c:pt idx="7">
                  <c:v>Sought information from state organs according to the Law on Free Access to Information</c:v>
                </c:pt>
                <c:pt idx="8">
                  <c:v>Taken an active part in a campaign, demonstration or march organized by political parties</c:v>
                </c:pt>
                <c:pt idx="9">
                  <c:v>Alerted the media (newspaper, radio or TV) about the existence of a problem</c:v>
                </c:pt>
                <c:pt idx="10">
                  <c:v>None of the above</c:v>
                </c:pt>
              </c:strCache>
            </c:strRef>
          </c:cat>
          <c:val>
            <c:numRef>
              <c:f>'Political engagement'!$B$81:$B$91</c:f>
              <c:numCache>
                <c:formatCode>0%</c:formatCode>
                <c:ptCount val="11"/>
                <c:pt idx="0">
                  <c:v>0.248</c:v>
                </c:pt>
                <c:pt idx="1">
                  <c:v>0.214</c:v>
                </c:pt>
                <c:pt idx="2">
                  <c:v>0.17100000000000001</c:v>
                </c:pt>
                <c:pt idx="3">
                  <c:v>0.155</c:v>
                </c:pt>
                <c:pt idx="4">
                  <c:v>0.155</c:v>
                </c:pt>
                <c:pt idx="5">
                  <c:v>0.13100000000000001</c:v>
                </c:pt>
                <c:pt idx="6">
                  <c:v>0.125</c:v>
                </c:pt>
                <c:pt idx="7">
                  <c:v>9.5000000000000001E-2</c:v>
                </c:pt>
                <c:pt idx="8">
                  <c:v>8.4000000000000005E-2</c:v>
                </c:pt>
                <c:pt idx="9">
                  <c:v>4.7E-2</c:v>
                </c:pt>
                <c:pt idx="10">
                  <c:v>0.438</c:v>
                </c:pt>
              </c:numCache>
            </c:numRef>
          </c:val>
          <c:extLst>
            <c:ext xmlns:c16="http://schemas.microsoft.com/office/drawing/2014/chart" uri="{C3380CC4-5D6E-409C-BE32-E72D297353CC}">
              <c16:uniqueId val="{00000000-C46C-45BB-9C1D-1830CE1A168A}"/>
            </c:ext>
          </c:extLst>
        </c:ser>
        <c:ser>
          <c:idx val="1"/>
          <c:order val="1"/>
          <c:tx>
            <c:strRef>
              <c:f>'Political engagement'!$C$80</c:f>
              <c:strCache>
                <c:ptCount val="1"/>
                <c:pt idx="0">
                  <c:v>Potential engagement</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'Political engagement'!$A$81:$A$91</c:f>
              <c:strCache>
                <c:ptCount val="11"/>
                <c:pt idx="0">
                  <c:v>Contacted a local councilor or local municipal officer, or the Mayor of your area</c:v>
                </c:pt>
                <c:pt idx="1">
                  <c:v>Expressed opinion or discussed politics on the Internet and/or social networks</c:v>
                </c:pt>
                <c:pt idx="2">
                  <c:v>Participated, as a volunteer, in an activity in your local community</c:v>
                </c:pt>
                <c:pt idx="3">
                  <c:v>Taken an active part in a citizen led campaign, demonstration or march (not organized by a political party)</c:v>
                </c:pt>
                <c:pt idx="4">
                  <c:v>Created or signed a petition online or offline</c:v>
                </c:pt>
                <c:pt idx="5">
                  <c:v>Participated in a meeting of the municipality council, taken part in a public consultation</c:v>
                </c:pt>
                <c:pt idx="6">
                  <c:v>Contacted an MP, a Minister or other high-level public official, a high-level political party member</c:v>
                </c:pt>
                <c:pt idx="7">
                  <c:v>Sought information from state organs according to the Law on Free Access to Information</c:v>
                </c:pt>
                <c:pt idx="8">
                  <c:v>Taken an active part in a campaign, demonstration or march organized by political parties</c:v>
                </c:pt>
                <c:pt idx="9">
                  <c:v>Alerted the media (newspaper, radio or TV) about the existence of a problem</c:v>
                </c:pt>
                <c:pt idx="10">
                  <c:v>None of the above</c:v>
                </c:pt>
              </c:strCache>
            </c:strRef>
          </c:cat>
          <c:val>
            <c:numRef>
              <c:f>'Political engagement'!$C$81:$C$91</c:f>
              <c:numCache>
                <c:formatCode>0%</c:formatCode>
                <c:ptCount val="11"/>
                <c:pt idx="0">
                  <c:v>0.40100000000000002</c:v>
                </c:pt>
                <c:pt idx="1">
                  <c:v>0.14099999999999999</c:v>
                </c:pt>
                <c:pt idx="2">
                  <c:v>0.27600000000000002</c:v>
                </c:pt>
                <c:pt idx="3">
                  <c:v>0.29199999999999998</c:v>
                </c:pt>
                <c:pt idx="4">
                  <c:v>0.19900000000000001</c:v>
                </c:pt>
                <c:pt idx="5">
                  <c:v>0.26500000000000001</c:v>
                </c:pt>
                <c:pt idx="6">
                  <c:v>0.373</c:v>
                </c:pt>
                <c:pt idx="7">
                  <c:v>0.14799999999999999</c:v>
                </c:pt>
                <c:pt idx="8">
                  <c:v>0.10100000000000001</c:v>
                </c:pt>
                <c:pt idx="9">
                  <c:v>0.19800000000000001</c:v>
                </c:pt>
                <c:pt idx="10">
                  <c:v>0.16700000000000001</c:v>
                </c:pt>
              </c:numCache>
            </c:numRef>
          </c:val>
          <c:extLst>
            <c:ext xmlns:c16="http://schemas.microsoft.com/office/drawing/2014/chart" uri="{C3380CC4-5D6E-409C-BE32-E72D297353CC}">
              <c16:uniqueId val="{00000001-C46C-45BB-9C1D-1830CE1A168A}"/>
            </c:ext>
          </c:extLst>
        </c:ser>
        <c:dLbls>
          <c:showLegendKey val="0"/>
          <c:showVal val="0"/>
          <c:showCatName val="0"/>
          <c:showSerName val="0"/>
          <c:showPercent val="0"/>
          <c:showBubbleSize val="0"/>
        </c:dLbls>
        <c:gapWidth val="15"/>
        <c:overlap val="60"/>
        <c:axId val="380838200"/>
        <c:axId val="380837416"/>
      </c:barChart>
      <c:catAx>
        <c:axId val="380838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380837416"/>
        <c:crosses val="autoZero"/>
        <c:auto val="1"/>
        <c:lblAlgn val="ctr"/>
        <c:lblOffset val="100"/>
        <c:noMultiLvlLbl val="0"/>
      </c:catAx>
      <c:valAx>
        <c:axId val="3808374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083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n-lt"/>
                <a:ea typeface="+mn-ea"/>
                <a:cs typeface="+mn-cs"/>
              </a:defRPr>
            </a:pPr>
            <a:r>
              <a:rPr lang="en-US" sz="1800" b="1" dirty="0">
                <a:effectLst/>
              </a:rPr>
              <a:t>What is </a:t>
            </a:r>
            <a:r>
              <a:rPr lang="en-US" sz="1800" b="1" u="sng" dirty="0">
                <a:effectLst/>
              </a:rPr>
              <a:t>the main reason</a:t>
            </a:r>
            <a:r>
              <a:rPr lang="en-US" sz="1800" b="1" dirty="0">
                <a:effectLst/>
              </a:rPr>
              <a:t> for you not to participate or take  action?</a:t>
            </a:r>
            <a:endParaRPr lang="en-US" dirty="0"/>
          </a:p>
        </c:rich>
      </c:tx>
      <c:layout>
        <c:manualLayout>
          <c:xMode val="edge"/>
          <c:yMode val="edge"/>
          <c:x val="0.18991310075460463"/>
          <c:y val="2.2727268660116561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n-lt"/>
              <a:ea typeface="+mn-ea"/>
              <a:cs typeface="+mn-cs"/>
            </a:defRPr>
          </a:pPr>
          <a:endParaRPr lang="en-US"/>
        </a:p>
      </c:txPr>
    </c:title>
    <c:autoTitleDeleted val="0"/>
    <c:plotArea>
      <c:layout>
        <c:manualLayout>
          <c:layoutTarget val="inner"/>
          <c:xMode val="edge"/>
          <c:yMode val="edge"/>
          <c:x val="0.57141930001476382"/>
          <c:y val="0.12442643316775913"/>
          <c:w val="0.38827653525707734"/>
          <c:h val="0.84828007466342559"/>
        </c:manualLayout>
      </c:layout>
      <c:barChart>
        <c:barDir val="bar"/>
        <c:grouping val="clustered"/>
        <c:varyColors val="1"/>
        <c:ser>
          <c:idx val="0"/>
          <c:order val="0"/>
          <c:spPr>
            <a:pattFill prst="ltUpDiag">
              <a:fgClr>
                <a:srgbClr val="ED7D31"/>
              </a:fgClr>
              <a:bgClr>
                <a:srgbClr val="FFFFFF"/>
              </a:bgClr>
            </a:pattFill>
          </c:spPr>
          <c:invertIfNegative val="0"/>
          <c:dPt>
            <c:idx val="0"/>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9BA-49ED-86C0-B4C9CD5C36C6}"/>
              </c:ext>
            </c:extLst>
          </c:dPt>
          <c:dPt>
            <c:idx val="1"/>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9BA-49ED-86C0-B4C9CD5C36C6}"/>
              </c:ext>
            </c:extLst>
          </c:dPt>
          <c:dPt>
            <c:idx val="2"/>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9BA-49ED-86C0-B4C9CD5C36C6}"/>
              </c:ext>
            </c:extLst>
          </c:dPt>
          <c:dPt>
            <c:idx val="3"/>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9BA-49ED-86C0-B4C9CD5C36C6}"/>
              </c:ext>
            </c:extLst>
          </c:dPt>
          <c:dPt>
            <c:idx val="4"/>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E9BA-49ED-86C0-B4C9CD5C36C6}"/>
              </c:ext>
            </c:extLst>
          </c:dPt>
          <c:dPt>
            <c:idx val="5"/>
            <c:invertIfNegative val="0"/>
            <c:bubble3D val="0"/>
            <c:spPr>
              <a:pattFill prst="ltUpDiag">
                <a:fgClr>
                  <a:srgbClr val="ED7D31"/>
                </a:fgClr>
                <a:bgClr>
                  <a:srgbClr val="FFFFFF"/>
                </a:bgClr>
              </a:patt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9BA-49ED-86C0-B4C9CD5C36C6}"/>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2">
                          <a:lumMod val="35000"/>
                          <a:lumOff val="65000"/>
                        </a:schemeClr>
                      </a:solidFill>
                    </a:ln>
                    <a:effectLst/>
                  </c:spPr>
                </c15:leaderLines>
              </c:ext>
            </c:extLst>
          </c:dLbls>
          <c:cat>
            <c:strRef>
              <c:f>'slide 16 Political engagement'!$A$99:$A$103</c:f>
              <c:strCache>
                <c:ptCount val="5"/>
                <c:pt idx="0">
                  <c:v>Politicians are just out for themselves</c:v>
                </c:pt>
                <c:pt idx="1">
                  <c:v>I’m not given the opportunity to have an influence</c:v>
                </c:pt>
                <c:pt idx="2">
                  <c:v>Nobody listens to what I have to say</c:v>
                </c:pt>
                <c:pt idx="3">
                  <c:v>I’m not interested in influencing decision making</c:v>
                </c:pt>
                <c:pt idx="4">
                  <c:v>I don’t have enough information</c:v>
                </c:pt>
              </c:strCache>
            </c:strRef>
          </c:cat>
          <c:val>
            <c:numRef>
              <c:f>'slide 16 Political engagement'!$B$99:$B$103</c:f>
              <c:numCache>
                <c:formatCode>0%</c:formatCode>
                <c:ptCount val="5"/>
                <c:pt idx="0">
                  <c:v>0.4</c:v>
                </c:pt>
                <c:pt idx="1">
                  <c:v>0.22</c:v>
                </c:pt>
                <c:pt idx="2">
                  <c:v>0.21</c:v>
                </c:pt>
                <c:pt idx="3">
                  <c:v>0.09</c:v>
                </c:pt>
                <c:pt idx="4">
                  <c:v>7.0000000000000007E-2</c:v>
                </c:pt>
              </c:numCache>
            </c:numRef>
          </c:val>
          <c:extLst>
            <c:ext xmlns:c16="http://schemas.microsoft.com/office/drawing/2014/chart" uri="{C3380CC4-5D6E-409C-BE32-E72D297353CC}">
              <c16:uniqueId val="{0000000C-E9BA-49ED-86C0-B4C9CD5C36C6}"/>
            </c:ext>
          </c:extLst>
        </c:ser>
        <c:dLbls>
          <c:showLegendKey val="0"/>
          <c:showVal val="0"/>
          <c:showCatName val="0"/>
          <c:showSerName val="0"/>
          <c:showPercent val="0"/>
          <c:showBubbleSize val="0"/>
        </c:dLbls>
        <c:gapWidth val="100"/>
        <c:axId val="380835848"/>
        <c:axId val="380840160"/>
      </c:barChart>
      <c:catAx>
        <c:axId val="380835848"/>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0840160"/>
        <c:crosses val="autoZero"/>
        <c:auto val="1"/>
        <c:lblAlgn val="ctr"/>
        <c:lblOffset val="100"/>
        <c:noMultiLvlLbl val="0"/>
      </c:catAx>
      <c:valAx>
        <c:axId val="380840160"/>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8083584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j-lt"/>
                <a:ea typeface="+mn-ea"/>
                <a:cs typeface="+mn-cs"/>
              </a:defRPr>
            </a:pPr>
            <a:r>
              <a:rPr lang="en-US" sz="1800" b="1" dirty="0">
                <a:effectLst/>
              </a:rPr>
              <a:t>To what extent, if at all, would you be willing to engage:</a:t>
            </a:r>
            <a:endParaRPr lang="en-US"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white"/>
                </a:solidFill>
              </a:defRPr>
            </a:pPr>
            <a:endParaRPr lang="en-US" dirty="0"/>
          </a:p>
        </c:rich>
      </c:tx>
      <c:layout>
        <c:manualLayout>
          <c:xMode val="edge"/>
          <c:yMode val="edge"/>
          <c:x val="0.1666016960367338"/>
          <c:y val="0"/>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white"/>
              </a:solidFill>
              <a:latin typeface="+mj-lt"/>
              <a:ea typeface="+mn-ea"/>
              <a:cs typeface="+mn-cs"/>
            </a:defRPr>
          </a:pPr>
          <a:endParaRPr lang="en-US"/>
        </a:p>
      </c:txPr>
    </c:title>
    <c:autoTitleDeleted val="0"/>
    <c:plotArea>
      <c:layout>
        <c:manualLayout>
          <c:layoutTarget val="inner"/>
          <c:xMode val="edge"/>
          <c:yMode val="edge"/>
          <c:x val="1.7746086905267907E-2"/>
          <c:y val="0.12756859265831208"/>
          <c:w val="0.96450782618946418"/>
          <c:h val="0.54752578462903401"/>
        </c:manualLayout>
      </c:layout>
      <c:barChart>
        <c:barDir val="col"/>
        <c:grouping val="clustered"/>
        <c:varyColors val="0"/>
        <c:ser>
          <c:idx val="0"/>
          <c:order val="0"/>
          <c:tx>
            <c:strRef>
              <c:f>'Political engagement'!$B$118</c:f>
              <c:strCache>
                <c:ptCount val="1"/>
                <c:pt idx="0">
                  <c:v>To a Great Extent</c:v>
                </c:pt>
              </c:strCache>
            </c:strRef>
          </c:tx>
          <c:spPr>
            <a:solidFill>
              <a:srgbClr val="2791A6"/>
            </a:solidFill>
            <a:ln>
              <a:noFill/>
            </a:ln>
            <a:effectLst>
              <a:outerShdw blurRad="40000" dist="23000" dir="5400000" rotWithShape="0">
                <a:srgbClr val="000000">
                  <a:alpha val="35000"/>
                </a:srgbClr>
              </a:outerShdw>
            </a:effectLst>
          </c:spPr>
          <c:invertIfNegative val="0"/>
          <c:dLbls>
            <c:dLbl>
              <c:idx val="0"/>
              <c:layout>
                <c:manualLayout>
                  <c:x val="-1.3888888888888888E-2"/>
                  <c:y val="-1.6901408450704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14-4640-9513-8861C57881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engagement'!$B$119:$B$122</c:f>
              <c:numCache>
                <c:formatCode>0%</c:formatCode>
                <c:ptCount val="4"/>
                <c:pt idx="0">
                  <c:v>0.371</c:v>
                </c:pt>
                <c:pt idx="1">
                  <c:v>0.51500000000000001</c:v>
                </c:pt>
                <c:pt idx="2">
                  <c:v>0.68</c:v>
                </c:pt>
                <c:pt idx="3">
                  <c:v>0.67900000000000005</c:v>
                </c:pt>
              </c:numCache>
            </c:numRef>
          </c:val>
          <c:extLst>
            <c:ext xmlns:c16="http://schemas.microsoft.com/office/drawing/2014/chart" uri="{C3380CC4-5D6E-409C-BE32-E72D297353CC}">
              <c16:uniqueId val="{00000000-8C08-45EA-919D-5912BCFCC9D0}"/>
            </c:ext>
          </c:extLst>
        </c:ser>
        <c:ser>
          <c:idx val="1"/>
          <c:order val="1"/>
          <c:tx>
            <c:strRef>
              <c:f>'Political engagement'!$C$118</c:f>
              <c:strCache>
                <c:ptCount val="1"/>
                <c:pt idx="0">
                  <c:v>Somewhat</c:v>
                </c:pt>
              </c:strCache>
            </c:strRef>
          </c:tx>
          <c:spPr>
            <a:solidFill>
              <a:srgbClr val="40BAD2">
                <a:lumMod val="60000"/>
                <a:lumOff val="40000"/>
              </a:srgbClr>
            </a:solidFill>
            <a:ln>
              <a:noFill/>
            </a:ln>
            <a:effectLst>
              <a:outerShdw blurRad="40000" dist="23000" dir="5400000" rotWithShape="0">
                <a:srgbClr val="000000">
                  <a:alpha val="35000"/>
                </a:srgbClr>
              </a:outerShdw>
            </a:effectLst>
          </c:spPr>
          <c:invertIfNegative val="0"/>
          <c:dLbls>
            <c:dLbl>
              <c:idx val="0"/>
              <c:layout>
                <c:manualLayout>
                  <c:x val="2.7777777777777776E-2"/>
                  <c:y val="-2.816901408450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14-4640-9513-8861C578819E}"/>
                </c:ext>
              </c:extLst>
            </c:dLbl>
            <c:dLbl>
              <c:idx val="1"/>
              <c:layout>
                <c:manualLayout>
                  <c:x val="4.3402777777777714E-2"/>
                  <c:y val="5.164259590858813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4-4640-9513-8861C578819E}"/>
                </c:ext>
              </c:extLst>
            </c:dLbl>
            <c:dLbl>
              <c:idx val="2"/>
              <c:layout>
                <c:manualLayout>
                  <c:x val="2.9513888888888763E-2"/>
                  <c:y val="-2.81690140845070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14-4640-9513-8861C578819E}"/>
                </c:ext>
              </c:extLst>
            </c:dLbl>
            <c:dLbl>
              <c:idx val="3"/>
              <c:layout>
                <c:manualLayout>
                  <c:x val="3.819444444444431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4-4640-9513-8861C57881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engagement'!$C$119:$C$122</c:f>
              <c:numCache>
                <c:formatCode>0%</c:formatCode>
                <c:ptCount val="4"/>
                <c:pt idx="0">
                  <c:v>0.35399999999999998</c:v>
                </c:pt>
                <c:pt idx="1">
                  <c:v>0.307</c:v>
                </c:pt>
                <c:pt idx="2">
                  <c:v>0.214</c:v>
                </c:pt>
                <c:pt idx="3">
                  <c:v>0.20899999999999999</c:v>
                </c:pt>
              </c:numCache>
            </c:numRef>
          </c:val>
          <c:extLst>
            <c:ext xmlns:c16="http://schemas.microsoft.com/office/drawing/2014/chart" uri="{C3380CC4-5D6E-409C-BE32-E72D297353CC}">
              <c16:uniqueId val="{00000001-8C08-45EA-919D-5912BCFCC9D0}"/>
            </c:ext>
          </c:extLst>
        </c:ser>
        <c:ser>
          <c:idx val="2"/>
          <c:order val="2"/>
          <c:tx>
            <c:strRef>
              <c:f>'Political engagement'!$D$118</c:f>
              <c:strCache>
                <c:ptCount val="1"/>
                <c:pt idx="0">
                  <c:v>Very Little</c:v>
                </c:pt>
              </c:strCache>
            </c:strRef>
          </c:tx>
          <c:spPr>
            <a:solidFill>
              <a:srgbClr val="FAB9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engagement'!$D$119:$D$122</c:f>
              <c:numCache>
                <c:formatCode>0%</c:formatCode>
                <c:ptCount val="4"/>
                <c:pt idx="0">
                  <c:v>0.17899999999999999</c:v>
                </c:pt>
                <c:pt idx="1">
                  <c:v>0.128</c:v>
                </c:pt>
                <c:pt idx="2">
                  <c:v>6.8000000000000005E-2</c:v>
                </c:pt>
                <c:pt idx="3">
                  <c:v>7.0000000000000007E-2</c:v>
                </c:pt>
              </c:numCache>
            </c:numRef>
          </c:val>
          <c:extLst>
            <c:ext xmlns:c16="http://schemas.microsoft.com/office/drawing/2014/chart" uri="{C3380CC4-5D6E-409C-BE32-E72D297353CC}">
              <c16:uniqueId val="{00000002-8C08-45EA-919D-5912BCFCC9D0}"/>
            </c:ext>
          </c:extLst>
        </c:ser>
        <c:ser>
          <c:idx val="3"/>
          <c:order val="3"/>
          <c:tx>
            <c:strRef>
              <c:f>'Political engagement'!$E$118</c:f>
              <c:strCache>
                <c:ptCount val="1"/>
                <c:pt idx="0">
                  <c:v>Not at All</c:v>
                </c:pt>
              </c:strCache>
            </c:strRef>
          </c:tx>
          <c:spPr>
            <a:solidFill>
              <a:srgbClr val="EE7008"/>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engagement'!$A$119:$A$122</c:f>
              <c:strCache>
                <c:ptCount val="4"/>
                <c:pt idx="0">
                  <c:v>For a cause you believe in but does not relate to you personally</c:v>
                </c:pt>
                <c:pt idx="1">
                  <c:v>For an interest you share together with other citizens/your community</c:v>
                </c:pt>
                <c:pt idx="2">
                  <c:v>To support family and friends</c:v>
                </c:pt>
                <c:pt idx="3">
                  <c:v>Your own personal interest/benefits</c:v>
                </c:pt>
              </c:strCache>
            </c:strRef>
          </c:cat>
          <c:val>
            <c:numRef>
              <c:f>'Political engagement'!$E$119:$E$122</c:f>
              <c:numCache>
                <c:formatCode>0%</c:formatCode>
                <c:ptCount val="4"/>
                <c:pt idx="0">
                  <c:v>0.08</c:v>
                </c:pt>
                <c:pt idx="1">
                  <c:v>0.04</c:v>
                </c:pt>
                <c:pt idx="2">
                  <c:v>3.2000000000000001E-2</c:v>
                </c:pt>
                <c:pt idx="3">
                  <c:v>3.5999999999999997E-2</c:v>
                </c:pt>
              </c:numCache>
            </c:numRef>
          </c:val>
          <c:extLst>
            <c:ext xmlns:c16="http://schemas.microsoft.com/office/drawing/2014/chart" uri="{C3380CC4-5D6E-409C-BE32-E72D297353CC}">
              <c16:uniqueId val="{00000003-8C08-45EA-919D-5912BCFCC9D0}"/>
            </c:ext>
          </c:extLst>
        </c:ser>
        <c:dLbls>
          <c:dLblPos val="outEnd"/>
          <c:showLegendKey val="0"/>
          <c:showVal val="1"/>
          <c:showCatName val="0"/>
          <c:showSerName val="0"/>
          <c:showPercent val="0"/>
          <c:showBubbleSize val="0"/>
        </c:dLbls>
        <c:gapWidth val="15"/>
        <c:overlap val="60"/>
        <c:axId val="380837808"/>
        <c:axId val="380837024"/>
      </c:barChart>
      <c:catAx>
        <c:axId val="380837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crossAx val="380837024"/>
        <c:crosses val="autoZero"/>
        <c:auto val="1"/>
        <c:lblAlgn val="ctr"/>
        <c:lblOffset val="100"/>
        <c:noMultiLvlLbl val="0"/>
      </c:catAx>
      <c:valAx>
        <c:axId val="380837024"/>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8083780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bg1"/>
                </a:solidFill>
                <a:latin typeface="+mj-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j-lt"/>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F2F2F2"/>
                </a:solidFill>
                <a:latin typeface="+mn-lt"/>
                <a:ea typeface="+mn-ea"/>
                <a:cs typeface="+mn-cs"/>
              </a:defRPr>
            </a:pPr>
            <a:r>
              <a:rPr lang="en-US" sz="1800" b="1" i="0" u="none" strike="noStrike" baseline="0" dirty="0">
                <a:solidFill>
                  <a:srgbClr val="F2F2F2"/>
                </a:solidFill>
                <a:effectLst/>
              </a:rPr>
              <a:t>Which of the following actions can help changing the situation you are not happy with at a local or national level? </a:t>
            </a:r>
            <a:endParaRPr lang="en-US" sz="1800" dirty="0">
              <a:solidFill>
                <a:srgbClr val="F2F2F2"/>
              </a:solidFill>
            </a:endParaRPr>
          </a:p>
        </c:rich>
      </c:tx>
      <c:layout>
        <c:manualLayout>
          <c:xMode val="edge"/>
          <c:yMode val="edge"/>
          <c:x val="0.11773941734806806"/>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F2F2F2"/>
              </a:solidFill>
              <a:latin typeface="+mn-lt"/>
              <a:ea typeface="+mn-ea"/>
              <a:cs typeface="+mn-cs"/>
            </a:defRPr>
          </a:pPr>
          <a:endParaRPr lang="en-US"/>
        </a:p>
      </c:txPr>
    </c:title>
    <c:autoTitleDeleted val="0"/>
    <c:plotArea>
      <c:layout/>
      <c:barChart>
        <c:barDir val="bar"/>
        <c:grouping val="clustered"/>
        <c:varyColors val="0"/>
        <c:ser>
          <c:idx val="0"/>
          <c:order val="0"/>
          <c:tx>
            <c:strRef>
              <c:f>'Actions to improve 2016 2020'!$C$1</c:f>
              <c:strCache>
                <c:ptCount val="1"/>
                <c:pt idx="0">
                  <c:v>2020</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'Actions to improve 2016 2020'!$B$2:$B$9</c:f>
              <c:strCache>
                <c:ptCount val="8"/>
                <c:pt idx="0">
                  <c:v>Drawing media attention to a problem</c:v>
                </c:pt>
                <c:pt idx="1">
                  <c:v>Taking part in organized citizens’ initiatives through signing petitions or participating in public debates</c:v>
                </c:pt>
                <c:pt idx="2">
                  <c:v>Voting in election (both parliamentary/local election)</c:v>
                </c:pt>
                <c:pt idx="3">
                  <c:v>Engaging with NGOs dealing with politics, legislature, human rights, through internet/social media, online petitions, Facebook campaigns etc.</c:v>
                </c:pt>
                <c:pt idx="4">
                  <c:v>Contacting MPs/local councilors</c:v>
                </c:pt>
                <c:pt idx="5">
                  <c:v>Participating in parliamentary committee sessions  or meetings of the municipal council</c:v>
                </c:pt>
                <c:pt idx="6">
                  <c:v>Joining a political party</c:v>
                </c:pt>
                <c:pt idx="7">
                  <c:v>Taking part in rallies organized by political parties</c:v>
                </c:pt>
              </c:strCache>
            </c:strRef>
          </c:cat>
          <c:val>
            <c:numRef>
              <c:f>'Actions to improve 2016 2020'!$C$2:$C$9</c:f>
              <c:numCache>
                <c:formatCode>0%</c:formatCode>
                <c:ptCount val="8"/>
                <c:pt idx="0">
                  <c:v>0.57499999999999996</c:v>
                </c:pt>
                <c:pt idx="1">
                  <c:v>0.51800000000000002</c:v>
                </c:pt>
                <c:pt idx="2">
                  <c:v>0.502</c:v>
                </c:pt>
                <c:pt idx="3">
                  <c:v>0.33900000000000002</c:v>
                </c:pt>
                <c:pt idx="4">
                  <c:v>0.311</c:v>
                </c:pt>
                <c:pt idx="5">
                  <c:v>0.156</c:v>
                </c:pt>
                <c:pt idx="6">
                  <c:v>0.13500000000000001</c:v>
                </c:pt>
                <c:pt idx="7">
                  <c:v>0.13300000000000001</c:v>
                </c:pt>
              </c:numCache>
            </c:numRef>
          </c:val>
          <c:extLst>
            <c:ext xmlns:c16="http://schemas.microsoft.com/office/drawing/2014/chart" uri="{C3380CC4-5D6E-409C-BE32-E72D297353CC}">
              <c16:uniqueId val="{00000000-54D7-4EC1-8039-74CE564A0BE6}"/>
            </c:ext>
          </c:extLst>
        </c:ser>
        <c:ser>
          <c:idx val="1"/>
          <c:order val="1"/>
          <c:tx>
            <c:strRef>
              <c:f>'Actions to improve 2016 2020'!$D$1</c:f>
              <c:strCache>
                <c:ptCount val="1"/>
                <c:pt idx="0">
                  <c:v>2016</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'Actions to improve 2016 2020'!$B$2:$B$9</c:f>
              <c:strCache>
                <c:ptCount val="8"/>
                <c:pt idx="0">
                  <c:v>Drawing media attention to a problem</c:v>
                </c:pt>
                <c:pt idx="1">
                  <c:v>Taking part in organized citizens’ initiatives through signing petitions or participating in public debates</c:v>
                </c:pt>
                <c:pt idx="2">
                  <c:v>Voting in election (both parliamentary/local election)</c:v>
                </c:pt>
                <c:pt idx="3">
                  <c:v>Engaging with NGOs dealing with politics, legislature, human rights, through internet/social media, online petitions, Facebook campaigns etc.</c:v>
                </c:pt>
                <c:pt idx="4">
                  <c:v>Contacting MPs/local councilors</c:v>
                </c:pt>
                <c:pt idx="5">
                  <c:v>Participating in parliamentary committee sessions  or meetings of the municipal council</c:v>
                </c:pt>
                <c:pt idx="6">
                  <c:v>Joining a political party</c:v>
                </c:pt>
                <c:pt idx="7">
                  <c:v>Taking part in rallies organized by political parties</c:v>
                </c:pt>
              </c:strCache>
            </c:strRef>
          </c:cat>
          <c:val>
            <c:numRef>
              <c:f>'Actions to improve 2016 2020'!$D$2:$D$9</c:f>
              <c:numCache>
                <c:formatCode>0%</c:formatCode>
                <c:ptCount val="8"/>
                <c:pt idx="0">
                  <c:v>0.54</c:v>
                </c:pt>
                <c:pt idx="1">
                  <c:v>0.48</c:v>
                </c:pt>
                <c:pt idx="2">
                  <c:v>0.51</c:v>
                </c:pt>
                <c:pt idx="3">
                  <c:v>0.22</c:v>
                </c:pt>
                <c:pt idx="4">
                  <c:v>0.24</c:v>
                </c:pt>
                <c:pt idx="6">
                  <c:v>0.2</c:v>
                </c:pt>
              </c:numCache>
            </c:numRef>
          </c:val>
          <c:extLst>
            <c:ext xmlns:c16="http://schemas.microsoft.com/office/drawing/2014/chart" uri="{C3380CC4-5D6E-409C-BE32-E72D297353CC}">
              <c16:uniqueId val="{00000001-54D7-4EC1-8039-74CE564A0BE6}"/>
            </c:ext>
          </c:extLst>
        </c:ser>
        <c:dLbls>
          <c:showLegendKey val="0"/>
          <c:showVal val="1"/>
          <c:showCatName val="0"/>
          <c:showSerName val="0"/>
          <c:showPercent val="0"/>
          <c:showBubbleSize val="0"/>
        </c:dLbls>
        <c:gapWidth val="15"/>
        <c:overlap val="60"/>
        <c:axId val="380836632"/>
        <c:axId val="380832712"/>
      </c:barChart>
      <c:catAx>
        <c:axId val="380836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bg1"/>
                </a:solidFill>
                <a:latin typeface="+mn-lt"/>
                <a:ea typeface="+mn-ea"/>
                <a:cs typeface="+mn-cs"/>
              </a:defRPr>
            </a:pPr>
            <a:endParaRPr lang="en-US"/>
          </a:p>
        </c:txPr>
        <c:crossAx val="380832712"/>
        <c:crosses val="autoZero"/>
        <c:auto val="1"/>
        <c:lblAlgn val="ctr"/>
        <c:lblOffset val="100"/>
        <c:noMultiLvlLbl val="0"/>
      </c:catAx>
      <c:valAx>
        <c:axId val="380832712"/>
        <c:scaling>
          <c:orientation val="minMax"/>
        </c:scaling>
        <c:delete val="1"/>
        <c:axPos val="t"/>
        <c:numFmt formatCode="0%" sourceLinked="1"/>
        <c:majorTickMark val="none"/>
        <c:minorTickMark val="none"/>
        <c:tickLblPos val="nextTo"/>
        <c:crossAx val="380836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995" b="1" i="0" u="none" strike="noStrike" kern="1200" cap="none" spc="100" normalizeH="0" baseline="0">
                <a:solidFill>
                  <a:srgbClr val="FFFFFF"/>
                </a:solidFill>
                <a:latin typeface="+mn-lt"/>
                <a:ea typeface="+mn-ea"/>
                <a:cs typeface="+mn-cs"/>
              </a:defRPr>
            </a:pPr>
            <a:r>
              <a:rPr lang="en-US" sz="1800" b="1" i="0" cap="none" dirty="0">
                <a:effectLst/>
              </a:rPr>
              <a:t>Would you consider donating money to a political party in Albania?</a:t>
            </a:r>
            <a:endParaRPr lang="en-US" sz="1800" i="0" cap="none" dirty="0">
              <a:effectLst/>
            </a:endParaRPr>
          </a:p>
        </c:rich>
      </c:tx>
      <c:layout>
        <c:manualLayout>
          <c:xMode val="edge"/>
          <c:yMode val="edge"/>
          <c:x val="0.13653201552930883"/>
          <c:y val="2.8169014084507044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995" b="1" i="0" u="none" strike="noStrike" kern="1200" cap="none" spc="100" normalizeH="0" baseline="0">
              <a:solidFill>
                <a:srgbClr val="FFFFFF"/>
              </a:solidFill>
              <a:latin typeface="+mn-lt"/>
              <a:ea typeface="+mn-ea"/>
              <a:cs typeface="+mn-cs"/>
            </a:defRPr>
          </a:pPr>
          <a:endParaRPr lang="en-US"/>
        </a:p>
      </c:txPr>
    </c:title>
    <c:autoTitleDeleted val="0"/>
    <c:plotArea>
      <c:layout/>
      <c:ofPieChart>
        <c:ofPieType val="pie"/>
        <c:varyColors val="1"/>
        <c:ser>
          <c:idx val="0"/>
          <c:order val="0"/>
          <c:spPr>
            <a:solidFill>
              <a:schemeClr val="lt1"/>
            </a:solidFill>
            <a:ln w="38100">
              <a:solidFill>
                <a:schemeClr val="tx1">
                  <a:lumMod val="85000"/>
                  <a:lumOff val="15000"/>
                </a:schemeClr>
              </a:solidFill>
            </a:ln>
            <a:effectLst/>
          </c:spPr>
          <c:dPt>
            <c:idx val="0"/>
            <c:bubble3D val="0"/>
            <c:spPr>
              <a:solidFill>
                <a:srgbClr val="ED7D31"/>
              </a:solidFill>
              <a:ln w="38100">
                <a:solidFill>
                  <a:schemeClr val="tx1">
                    <a:lumMod val="85000"/>
                    <a:lumOff val="15000"/>
                  </a:schemeClr>
                </a:solidFill>
              </a:ln>
              <a:effectLst/>
            </c:spPr>
            <c:extLst>
              <c:ext xmlns:c16="http://schemas.microsoft.com/office/drawing/2014/chart" uri="{C3380CC4-5D6E-409C-BE32-E72D297353CC}">
                <c16:uniqueId val="{00000001-0BA4-4464-B24E-69B013919C2D}"/>
              </c:ext>
            </c:extLst>
          </c:dPt>
          <c:dPt>
            <c:idx val="1"/>
            <c:bubble3D val="0"/>
            <c:spPr>
              <a:solidFill>
                <a:schemeClr val="lt1"/>
              </a:solidFill>
              <a:ln w="38100">
                <a:solidFill>
                  <a:schemeClr val="tx1">
                    <a:lumMod val="85000"/>
                    <a:lumOff val="15000"/>
                  </a:schemeClr>
                </a:solidFill>
              </a:ln>
              <a:effectLst/>
            </c:spPr>
            <c:extLst>
              <c:ext xmlns:c16="http://schemas.microsoft.com/office/drawing/2014/chart" uri="{C3380CC4-5D6E-409C-BE32-E72D297353CC}">
                <c16:uniqueId val="{00000003-0BA4-4464-B24E-69B013919C2D}"/>
              </c:ext>
            </c:extLst>
          </c:dPt>
          <c:dPt>
            <c:idx val="2"/>
            <c:bubble3D val="0"/>
            <c:spPr>
              <a:solidFill>
                <a:schemeClr val="lt1"/>
              </a:solidFill>
              <a:ln w="38100">
                <a:solidFill>
                  <a:schemeClr val="tx1">
                    <a:lumMod val="85000"/>
                    <a:lumOff val="15000"/>
                  </a:schemeClr>
                </a:solidFill>
              </a:ln>
              <a:effectLst/>
            </c:spPr>
            <c:extLst>
              <c:ext xmlns:c16="http://schemas.microsoft.com/office/drawing/2014/chart" uri="{C3380CC4-5D6E-409C-BE32-E72D297353CC}">
                <c16:uniqueId val="{00000005-0BA4-4464-B24E-69B013919C2D}"/>
              </c:ext>
            </c:extLst>
          </c:dPt>
          <c:dPt>
            <c:idx val="3"/>
            <c:bubble3D val="0"/>
            <c:spPr>
              <a:solidFill>
                <a:srgbClr val="ED7D31"/>
              </a:solidFill>
              <a:ln w="38100">
                <a:solidFill>
                  <a:schemeClr val="tx1">
                    <a:lumMod val="85000"/>
                    <a:lumOff val="15000"/>
                  </a:schemeClr>
                </a:solidFill>
              </a:ln>
              <a:effectLst/>
            </c:spPr>
            <c:extLst>
              <c:ext xmlns:c16="http://schemas.microsoft.com/office/drawing/2014/chart" uri="{C3380CC4-5D6E-409C-BE32-E72D297353CC}">
                <c16:uniqueId val="{00000007-0BA4-4464-B24E-69B013919C2D}"/>
              </c:ext>
            </c:extLst>
          </c:dPt>
          <c:dLbls>
            <c:dLbl>
              <c:idx val="0"/>
              <c:layout>
                <c:manualLayout>
                  <c:x val="-1.6385061242344707E-3"/>
                  <c:y val="9.941798824442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A4-4464-B24E-69B013919C2D}"/>
                </c:ext>
              </c:extLst>
            </c:dLbl>
            <c:dLbl>
              <c:idx val="1"/>
              <c:layout>
                <c:manualLayout>
                  <c:x val="2.9111439195100612E-2"/>
                  <c:y val="0.1871429522013973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A4-4464-B24E-69B013919C2D}"/>
                </c:ext>
              </c:extLst>
            </c:dLbl>
            <c:dLbl>
              <c:idx val="2"/>
              <c:layout>
                <c:manualLayout>
                  <c:x val="-1.5852198162729658E-2"/>
                  <c:y val="-9.52159254741044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A4-4464-B24E-69B013919C2D}"/>
                </c:ext>
              </c:extLst>
            </c:dLbl>
            <c:dLbl>
              <c:idx val="3"/>
              <c:layout>
                <c:manualLayout>
                  <c:x val="-3.0904418197725284E-2"/>
                  <c:y val="0.18591549295774648"/>
                </c:manualLayout>
              </c:layout>
              <c:tx>
                <c:rich>
                  <a:bodyPr/>
                  <a:lstStyle/>
                  <a:p>
                    <a:r>
                      <a:rPr lang="en-US"/>
                      <a:t>Yes</a:t>
                    </a:r>
                    <a:r>
                      <a:rPr lang="en-US" baseline="0"/>
                      <a:t>
</a:t>
                    </a:r>
                    <a:fld id="{4BAF4C6E-31B4-4E2B-A758-2A88B025CEDA}" type="PERCENTAGE">
                      <a:rPr lang="en-US" baseline="0"/>
                      <a:pPr/>
                      <a:t>[PERCENTAGE]</a:t>
                    </a:fld>
                    <a:endParaRPr lang="en-US" baseline="0"/>
                  </a:p>
                </c:rich>
              </c:tx>
              <c:dLblPos val="bestFit"/>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BA4-4464-B24E-69B013919C2D}"/>
                </c:ext>
              </c:extLst>
            </c:dLbl>
            <c:spPr>
              <a:no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6">
                      <a:lumMod val="60000"/>
                      <a:lumOff val="40000"/>
                    </a:schemeClr>
                  </a:solidFill>
                </a:ln>
                <a:effectLst/>
              </c:spPr>
            </c:leaderLines>
            <c:extLst>
              <c:ext xmlns:c15="http://schemas.microsoft.com/office/drawing/2012/chart" uri="{CE6537A1-D6FC-4f65-9D91-7224C49458BB}">
                <c15:spPr xmlns:c15="http://schemas.microsoft.com/office/drawing/2012/chart">
                  <a:prstGeom prst="borderCallout1">
                    <a:avLst/>
                  </a:prstGeom>
                  <a:noFill/>
                  <a:ln>
                    <a:noFill/>
                  </a:ln>
                </c15:spPr>
              </c:ext>
            </c:extLst>
          </c:dLbls>
          <c:cat>
            <c:strRef>
              <c:f>'Political engagement'!$E$284:$E$286</c:f>
              <c:strCache>
                <c:ptCount val="3"/>
                <c:pt idx="0">
                  <c:v>Yes</c:v>
                </c:pt>
                <c:pt idx="1">
                  <c:v>No</c:v>
                </c:pt>
                <c:pt idx="2">
                  <c:v>Don't know</c:v>
                </c:pt>
              </c:strCache>
            </c:strRef>
          </c:cat>
          <c:val>
            <c:numRef>
              <c:f>'Political engagement'!$F$284:$F$286</c:f>
              <c:numCache>
                <c:formatCode>0</c:formatCode>
                <c:ptCount val="3"/>
                <c:pt idx="0">
                  <c:v>4</c:v>
                </c:pt>
                <c:pt idx="1">
                  <c:v>84.8</c:v>
                </c:pt>
                <c:pt idx="2">
                  <c:v>10.6</c:v>
                </c:pt>
              </c:numCache>
            </c:numRef>
          </c:val>
          <c:extLst>
            <c:ext xmlns:c16="http://schemas.microsoft.com/office/drawing/2014/chart" uri="{C3380CC4-5D6E-409C-BE32-E72D297353CC}">
              <c16:uniqueId val="{00000008-0BA4-4464-B24E-69B013919C2D}"/>
            </c:ext>
          </c:extLst>
        </c:ser>
        <c:dLbls>
          <c:dLblPos val="inEnd"/>
          <c:showLegendKey val="0"/>
          <c:showVal val="0"/>
          <c:showCatName val="0"/>
          <c:showSerName val="0"/>
          <c:showPercent val="1"/>
          <c:showBubbleSize val="0"/>
          <c:showLeaderLines val="1"/>
        </c:dLbls>
        <c:gapWidth val="150"/>
        <c:splitType val="percent"/>
        <c:splitPos val="10"/>
        <c:secondPieSize val="58"/>
        <c:serLines>
          <c:spPr>
            <a:ln w="9525">
              <a:solidFill>
                <a:schemeClr val="accent6">
                  <a:lumMod val="60000"/>
                  <a:lumOff val="40000"/>
                  <a:tint val="50000"/>
                </a:schemeClr>
              </a:solidFill>
              <a:prstDash val="dash"/>
            </a:ln>
            <a:effectLst/>
          </c:spPr>
        </c:serLines>
      </c:ofPieChart>
      <c:spPr>
        <a:noFill/>
        <a:ln>
          <a:noFill/>
        </a:ln>
        <a:effectLst/>
      </c:spPr>
    </c:plotArea>
    <c:plotVisOnly val="1"/>
    <c:dispBlanksAs val="gap"/>
    <c:showDLblsOverMax val="0"/>
  </c:chart>
  <c:spPr>
    <a:solidFill>
      <a:srgbClr val="276F8B"/>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chemeClr val="bg1"/>
                </a:solidFill>
                <a:latin typeface="+mn-lt"/>
                <a:ea typeface="+mn-ea"/>
                <a:cs typeface="+mn-cs"/>
              </a:defRPr>
            </a:pPr>
            <a:r>
              <a:rPr lang="en-US" sz="1800" b="1" cap="none" dirty="0">
                <a:solidFill>
                  <a:schemeClr val="bg1"/>
                </a:solidFill>
                <a:effectLst/>
                <a:latin typeface="Corbel" panose="020B0503020204020204" pitchFamily="34" charset="0"/>
              </a:rPr>
              <a:t>To what extent you are satisfied with the current work of: </a:t>
            </a:r>
            <a:endParaRPr lang="en-US" sz="1800" b="1" cap="none" dirty="0">
              <a:solidFill>
                <a:schemeClr val="bg1"/>
              </a:solidFill>
              <a:latin typeface="Corbel" panose="020B0503020204020204" pitchFamily="34" charset="0"/>
            </a:endParaRPr>
          </a:p>
        </c:rich>
      </c:tx>
      <c:layout>
        <c:manualLayout>
          <c:xMode val="edge"/>
          <c:yMode val="edge"/>
          <c:x val="0.13008567721260808"/>
          <c:y val="2.4025147989730901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cap="all" spc="120" normalizeH="0" baseline="0">
              <a:solidFill>
                <a:schemeClr val="bg1"/>
              </a:solidFill>
              <a:latin typeface="+mn-lt"/>
              <a:ea typeface="+mn-ea"/>
              <a:cs typeface="+mn-cs"/>
            </a:defRPr>
          </a:pPr>
          <a:endParaRPr lang="en-US"/>
        </a:p>
      </c:txPr>
    </c:title>
    <c:autoTitleDeleted val="0"/>
    <c:plotArea>
      <c:layout>
        <c:manualLayout>
          <c:layoutTarget val="inner"/>
          <c:xMode val="edge"/>
          <c:yMode val="edge"/>
          <c:x val="2.2987201582020778E-2"/>
          <c:y val="0.12733936512398641"/>
          <c:w val="0.9666054233557414"/>
          <c:h val="0.63241839552087731"/>
        </c:manualLayout>
      </c:layout>
      <c:barChart>
        <c:barDir val="col"/>
        <c:grouping val="clustered"/>
        <c:varyColors val="0"/>
        <c:ser>
          <c:idx val="0"/>
          <c:order val="0"/>
          <c:tx>
            <c:strRef>
              <c:f>Sheet5!$J$2</c:f>
              <c:strCache>
                <c:ptCount val="1"/>
                <c:pt idx="0">
                  <c:v>Satisfied</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1">
                          <a:lumMod val="35000"/>
                          <a:lumOff val="65000"/>
                        </a:schemeClr>
                      </a:solidFill>
                    </a:ln>
                    <a:effectLst/>
                  </c:spPr>
                </c15:leaderLines>
              </c:ext>
            </c:extLst>
          </c:dLbls>
          <c:cat>
            <c:strRef>
              <c:f>Sheet5!$I$3:$I$7</c:f>
              <c:strCache>
                <c:ptCount val="5"/>
                <c:pt idx="0">
                  <c:v>Parliamentary opposition</c:v>
                </c:pt>
                <c:pt idx="1">
                  <c:v>Opposition outside of parliament</c:v>
                </c:pt>
                <c:pt idx="2">
                  <c:v>President</c:v>
                </c:pt>
                <c:pt idx="3">
                  <c:v>Parliament</c:v>
                </c:pt>
                <c:pt idx="4">
                  <c:v>Government</c:v>
                </c:pt>
              </c:strCache>
            </c:strRef>
          </c:cat>
          <c:val>
            <c:numRef>
              <c:f>Sheet5!$J$3:$J$7</c:f>
              <c:numCache>
                <c:formatCode>0%</c:formatCode>
                <c:ptCount val="5"/>
                <c:pt idx="0">
                  <c:v>7.2999999999999995E-2</c:v>
                </c:pt>
                <c:pt idx="1">
                  <c:v>7.4999999999999997E-2</c:v>
                </c:pt>
                <c:pt idx="2">
                  <c:v>9.9000000000000005E-2</c:v>
                </c:pt>
                <c:pt idx="3">
                  <c:v>0.13400000000000001</c:v>
                </c:pt>
                <c:pt idx="4">
                  <c:v>0.17500000000000002</c:v>
                </c:pt>
              </c:numCache>
            </c:numRef>
          </c:val>
          <c:extLst>
            <c:ext xmlns:c16="http://schemas.microsoft.com/office/drawing/2014/chart" uri="{C3380CC4-5D6E-409C-BE32-E72D297353CC}">
              <c16:uniqueId val="{00000000-F1BA-4BC7-B75F-60D2139339C2}"/>
            </c:ext>
          </c:extLst>
        </c:ser>
        <c:ser>
          <c:idx val="1"/>
          <c:order val="1"/>
          <c:tx>
            <c:strRef>
              <c:f>Sheet5!$K$2</c:f>
              <c:strCache>
                <c:ptCount val="1"/>
                <c:pt idx="0">
                  <c:v>Neither satisfied nor dissatisfied</c:v>
                </c:pt>
              </c:strCache>
            </c:strRef>
          </c:tx>
          <c:spPr>
            <a:solidFill>
              <a:srgbClr val="40BAD2">
                <a:lumMod val="20000"/>
                <a:lumOff val="8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1">
                          <a:lumMod val="35000"/>
                          <a:lumOff val="65000"/>
                        </a:schemeClr>
                      </a:solidFill>
                    </a:ln>
                    <a:effectLst/>
                  </c:spPr>
                </c15:leaderLines>
              </c:ext>
            </c:extLst>
          </c:dLbls>
          <c:cat>
            <c:strRef>
              <c:f>Sheet5!$I$3:$I$7</c:f>
              <c:strCache>
                <c:ptCount val="5"/>
                <c:pt idx="0">
                  <c:v>Parliamentary opposition</c:v>
                </c:pt>
                <c:pt idx="1">
                  <c:v>Opposition outside of parliament</c:v>
                </c:pt>
                <c:pt idx="2">
                  <c:v>President</c:v>
                </c:pt>
                <c:pt idx="3">
                  <c:v>Parliament</c:v>
                </c:pt>
                <c:pt idx="4">
                  <c:v>Government</c:v>
                </c:pt>
              </c:strCache>
            </c:strRef>
          </c:cat>
          <c:val>
            <c:numRef>
              <c:f>Sheet5!$K$3:$K$7</c:f>
              <c:numCache>
                <c:formatCode>0%</c:formatCode>
                <c:ptCount val="5"/>
                <c:pt idx="0">
                  <c:v>0.189</c:v>
                </c:pt>
                <c:pt idx="1">
                  <c:v>0.20399999999999999</c:v>
                </c:pt>
                <c:pt idx="2">
                  <c:v>0.26400000000000001</c:v>
                </c:pt>
                <c:pt idx="3">
                  <c:v>0.25</c:v>
                </c:pt>
                <c:pt idx="4">
                  <c:v>0.216</c:v>
                </c:pt>
              </c:numCache>
            </c:numRef>
          </c:val>
          <c:extLst>
            <c:ext xmlns:c16="http://schemas.microsoft.com/office/drawing/2014/chart" uri="{C3380CC4-5D6E-409C-BE32-E72D297353CC}">
              <c16:uniqueId val="{00000001-F1BA-4BC7-B75F-60D2139339C2}"/>
            </c:ext>
          </c:extLst>
        </c:ser>
        <c:ser>
          <c:idx val="2"/>
          <c:order val="2"/>
          <c:tx>
            <c:strRef>
              <c:f>Sheet5!$L$2</c:f>
              <c:strCache>
                <c:ptCount val="1"/>
                <c:pt idx="0">
                  <c:v>Dissatisfied</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1">
                          <a:lumMod val="35000"/>
                          <a:lumOff val="65000"/>
                        </a:schemeClr>
                      </a:solidFill>
                    </a:ln>
                    <a:effectLst/>
                  </c:spPr>
                </c15:leaderLines>
              </c:ext>
            </c:extLst>
          </c:dLbls>
          <c:cat>
            <c:strRef>
              <c:f>Sheet5!$I$3:$I$7</c:f>
              <c:strCache>
                <c:ptCount val="5"/>
                <c:pt idx="0">
                  <c:v>Parliamentary opposition</c:v>
                </c:pt>
                <c:pt idx="1">
                  <c:v>Opposition outside of parliament</c:v>
                </c:pt>
                <c:pt idx="2">
                  <c:v>President</c:v>
                </c:pt>
                <c:pt idx="3">
                  <c:v>Parliament</c:v>
                </c:pt>
                <c:pt idx="4">
                  <c:v>Government</c:v>
                </c:pt>
              </c:strCache>
            </c:strRef>
          </c:cat>
          <c:val>
            <c:numRef>
              <c:f>Sheet5!$L$3:$L$7</c:f>
              <c:numCache>
                <c:formatCode>0%</c:formatCode>
                <c:ptCount val="5"/>
                <c:pt idx="0">
                  <c:v>0.71</c:v>
                </c:pt>
                <c:pt idx="1">
                  <c:v>0.69300000000000006</c:v>
                </c:pt>
                <c:pt idx="2">
                  <c:v>0.61399999999999999</c:v>
                </c:pt>
                <c:pt idx="3">
                  <c:v>0.60000000000000009</c:v>
                </c:pt>
                <c:pt idx="4">
                  <c:v>0.59099999999999997</c:v>
                </c:pt>
              </c:numCache>
            </c:numRef>
          </c:val>
          <c:extLst>
            <c:ext xmlns:c16="http://schemas.microsoft.com/office/drawing/2014/chart" uri="{C3380CC4-5D6E-409C-BE32-E72D297353CC}">
              <c16:uniqueId val="{00000002-F1BA-4BC7-B75F-60D2139339C2}"/>
            </c:ext>
          </c:extLst>
        </c:ser>
        <c:dLbls>
          <c:dLblPos val="outEnd"/>
          <c:showLegendKey val="0"/>
          <c:showVal val="1"/>
          <c:showCatName val="0"/>
          <c:showSerName val="0"/>
          <c:showPercent val="0"/>
          <c:showBubbleSize val="0"/>
        </c:dLbls>
        <c:gapWidth val="15"/>
        <c:overlap val="17"/>
        <c:axId val="380833888"/>
        <c:axId val="380834672"/>
      </c:barChart>
      <c:catAx>
        <c:axId val="380833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120" normalizeH="0" baseline="0">
                <a:solidFill>
                  <a:schemeClr val="bg1"/>
                </a:solidFill>
                <a:latin typeface="+mn-lt"/>
                <a:ea typeface="+mn-ea"/>
                <a:cs typeface="+mn-cs"/>
              </a:defRPr>
            </a:pPr>
            <a:endParaRPr lang="en-US"/>
          </a:p>
        </c:txPr>
        <c:crossAx val="380834672"/>
        <c:crosses val="autoZero"/>
        <c:auto val="1"/>
        <c:lblAlgn val="ctr"/>
        <c:lblOffset val="100"/>
        <c:noMultiLvlLbl val="0"/>
      </c:catAx>
      <c:valAx>
        <c:axId val="380834672"/>
        <c:scaling>
          <c:orientation val="minMax"/>
        </c:scaling>
        <c:delete val="1"/>
        <c:axPos val="l"/>
        <c:numFmt formatCode="0%" sourceLinked="1"/>
        <c:majorTickMark val="none"/>
        <c:minorTickMark val="none"/>
        <c:tickLblPos val="nextTo"/>
        <c:crossAx val="38083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2F2F2"/>
                </a:solidFill>
                <a:latin typeface="Corbel" panose="020B0503020204020204" pitchFamily="34" charset="0"/>
                <a:ea typeface="+mn-ea"/>
                <a:cs typeface="+mn-cs"/>
              </a:defRPr>
            </a:pPr>
            <a:r>
              <a:rPr lang="en-US" sz="1900" b="1" i="0" u="none" strike="noStrike" baseline="0" dirty="0">
                <a:solidFill>
                  <a:srgbClr val="F2F2F2"/>
                </a:solidFill>
                <a:effectLst/>
              </a:rPr>
              <a:t>How interested are you to know about?</a:t>
            </a:r>
          </a:p>
          <a:p>
            <a:pPr>
              <a:defRPr>
                <a:solidFill>
                  <a:srgbClr val="F2F2F2"/>
                </a:solidFill>
              </a:defRPr>
            </a:pPr>
            <a:r>
              <a:rPr lang="en-US" sz="1800" b="0" i="1" u="none" strike="noStrike" baseline="0" dirty="0">
                <a:solidFill>
                  <a:srgbClr val="F2F2F2"/>
                </a:solidFill>
                <a:effectLst/>
              </a:rPr>
              <a:t>`very interested´ and `fairly interested´</a:t>
            </a:r>
            <a:endParaRPr lang="en-US" sz="1800" b="0" i="1" dirty="0">
              <a:solidFill>
                <a:srgbClr val="F2F2F2"/>
              </a:solidFill>
            </a:endParaRPr>
          </a:p>
        </c:rich>
      </c:tx>
      <c:layout>
        <c:manualLayout>
          <c:xMode val="edge"/>
          <c:yMode val="edge"/>
          <c:x val="0.2929135426394288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2F2F2"/>
              </a:solidFill>
              <a:latin typeface="Corbel" panose="020B0503020204020204" pitchFamily="34" charset="0"/>
              <a:ea typeface="+mn-ea"/>
              <a:cs typeface="+mn-cs"/>
            </a:defRPr>
          </a:pPr>
          <a:endParaRPr lang="en-US"/>
        </a:p>
      </c:txPr>
    </c:title>
    <c:autoTitleDeleted val="0"/>
    <c:plotArea>
      <c:layout>
        <c:manualLayout>
          <c:layoutTarget val="inner"/>
          <c:xMode val="edge"/>
          <c:yMode val="edge"/>
          <c:x val="0.44712530074365703"/>
          <c:y val="0.15237980769230769"/>
          <c:w val="0.53377747703412071"/>
          <c:h val="0.75025590551181098"/>
        </c:manualLayout>
      </c:layout>
      <c:barChart>
        <c:barDir val="bar"/>
        <c:grouping val="clustered"/>
        <c:varyColors val="0"/>
        <c:ser>
          <c:idx val="0"/>
          <c:order val="0"/>
          <c:tx>
            <c:strRef>
              <c:f>'interest in pol 2016 20'!$C$2</c:f>
              <c:strCache>
                <c:ptCount val="1"/>
                <c:pt idx="0">
                  <c:v>2016</c:v>
                </c:pt>
              </c:strCache>
            </c:strRef>
          </c:tx>
          <c:spPr>
            <a:pattFill prst="dkUpDiag">
              <a:fgClr>
                <a:srgbClr val="ED7D31"/>
              </a:fgClr>
              <a:bgClr>
                <a:schemeClr val="bg1"/>
              </a:bgClr>
            </a:pattFill>
            <a:ln>
              <a:noFill/>
            </a:ln>
            <a:effectLst/>
          </c:spPr>
          <c:invertIfNegative val="0"/>
          <c:dLbls>
            <c:dLbl>
              <c:idx val="1"/>
              <c:layout>
                <c:manualLayout>
                  <c:x val="0"/>
                  <c:y val="9.65815272619422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A-4215-ADE3-F77AEF757A35}"/>
                </c:ext>
              </c:extLst>
            </c:dLbl>
            <c:dLbl>
              <c:idx val="3"/>
              <c:layout>
                <c:manualLayout>
                  <c:x val="-1.2731334408019992E-16"/>
                  <c:y val="1.931630545238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1A-4215-ADE3-F77AEF757A35}"/>
                </c:ext>
              </c:extLst>
            </c:dLbl>
            <c:dLbl>
              <c:idx val="5"/>
              <c:layout>
                <c:manualLayout>
                  <c:x val="-1.736111111111111E-3"/>
                  <c:y val="2.8974458178582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1A-4215-ADE3-F77AEF757A3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in pol 2016 20'!$B$3:$B$8</c:f>
              <c:strCache>
                <c:ptCount val="6"/>
                <c:pt idx="0">
                  <c:v>Local self-government in your municipality/town</c:v>
                </c:pt>
                <c:pt idx="1">
                  <c:v>Government</c:v>
                </c:pt>
                <c:pt idx="2">
                  <c:v>Politics in Albania</c:v>
                </c:pt>
                <c:pt idx="3">
                  <c:v>Parliament</c:v>
                </c:pt>
                <c:pt idx="4">
                  <c:v>Role of the President</c:v>
                </c:pt>
                <c:pt idx="5">
                  <c:v>Role of MPs</c:v>
                </c:pt>
              </c:strCache>
            </c:strRef>
          </c:cat>
          <c:val>
            <c:numRef>
              <c:f>'interest in pol 2016 20'!$C$3:$C$8</c:f>
              <c:numCache>
                <c:formatCode>0%</c:formatCode>
                <c:ptCount val="6"/>
                <c:pt idx="0">
                  <c:v>0.60183968462549275</c:v>
                </c:pt>
                <c:pt idx="1">
                  <c:v>0.48126232741617359</c:v>
                </c:pt>
                <c:pt idx="2">
                  <c:v>0.51248357424441526</c:v>
                </c:pt>
                <c:pt idx="3">
                  <c:v>0.39920948616600793</c:v>
                </c:pt>
                <c:pt idx="4">
                  <c:v>0.31011826544021026</c:v>
                </c:pt>
                <c:pt idx="5">
                  <c:v>0.3493421052631579</c:v>
                </c:pt>
              </c:numCache>
            </c:numRef>
          </c:val>
          <c:extLst>
            <c:ext xmlns:c16="http://schemas.microsoft.com/office/drawing/2014/chart" uri="{C3380CC4-5D6E-409C-BE32-E72D297353CC}">
              <c16:uniqueId val="{00000000-1BD3-4EBF-ABB1-9111B079E4CD}"/>
            </c:ext>
          </c:extLst>
        </c:ser>
        <c:ser>
          <c:idx val="1"/>
          <c:order val="1"/>
          <c:tx>
            <c:strRef>
              <c:f>'interest in pol 2016 20'!$D$2</c:f>
              <c:strCache>
                <c:ptCount val="1"/>
                <c:pt idx="0">
                  <c:v>2020</c:v>
                </c:pt>
              </c:strCache>
            </c:strRef>
          </c:tx>
          <c:spPr>
            <a:solidFill>
              <a:srgbClr val="ED7D31"/>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1" i="1"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in pol 2016 20'!$B$3:$B$8</c:f>
              <c:strCache>
                <c:ptCount val="6"/>
                <c:pt idx="0">
                  <c:v>Local self-government in your municipality/town</c:v>
                </c:pt>
                <c:pt idx="1">
                  <c:v>Government</c:v>
                </c:pt>
                <c:pt idx="2">
                  <c:v>Politics in Albania</c:v>
                </c:pt>
                <c:pt idx="3">
                  <c:v>Parliament</c:v>
                </c:pt>
                <c:pt idx="4">
                  <c:v>Role of the President</c:v>
                </c:pt>
                <c:pt idx="5">
                  <c:v>Role of MPs</c:v>
                </c:pt>
              </c:strCache>
            </c:strRef>
          </c:cat>
          <c:val>
            <c:numRef>
              <c:f>'interest in pol 2016 20'!$D$3:$D$8</c:f>
              <c:numCache>
                <c:formatCode>0%</c:formatCode>
                <c:ptCount val="6"/>
                <c:pt idx="0">
                  <c:v>0.53100000000000003</c:v>
                </c:pt>
                <c:pt idx="1">
                  <c:v>0.45800000000000002</c:v>
                </c:pt>
                <c:pt idx="2">
                  <c:v>0.41500000000000004</c:v>
                </c:pt>
                <c:pt idx="3">
                  <c:v>0.39800000000000002</c:v>
                </c:pt>
                <c:pt idx="4">
                  <c:v>0.36799999999999999</c:v>
                </c:pt>
                <c:pt idx="5">
                  <c:v>0.35500000000000004</c:v>
                </c:pt>
              </c:numCache>
            </c:numRef>
          </c:val>
          <c:extLst>
            <c:ext xmlns:c16="http://schemas.microsoft.com/office/drawing/2014/chart" uri="{C3380CC4-5D6E-409C-BE32-E72D297353CC}">
              <c16:uniqueId val="{00000001-1BD3-4EBF-ABB1-9111B079E4CD}"/>
            </c:ext>
          </c:extLst>
        </c:ser>
        <c:dLbls>
          <c:showLegendKey val="0"/>
          <c:showVal val="0"/>
          <c:showCatName val="0"/>
          <c:showSerName val="0"/>
          <c:showPercent val="0"/>
          <c:showBubbleSize val="0"/>
        </c:dLbls>
        <c:gapWidth val="10"/>
        <c:overlap val="60"/>
        <c:axId val="377829008"/>
        <c:axId val="377824304"/>
      </c:barChart>
      <c:catAx>
        <c:axId val="377829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377824304"/>
        <c:crosses val="autoZero"/>
        <c:auto val="0"/>
        <c:lblAlgn val="ctr"/>
        <c:lblOffset val="100"/>
        <c:noMultiLvlLbl val="0"/>
      </c:catAx>
      <c:valAx>
        <c:axId val="37782430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7829008"/>
        <c:crosses val="autoZero"/>
        <c:crossBetween val="between"/>
      </c:valAx>
      <c:spPr>
        <a:noFill/>
        <a:ln>
          <a:noFill/>
        </a:ln>
        <a:effectLst/>
      </c:spPr>
    </c:plotArea>
    <c:legend>
      <c:legendPos val="b"/>
      <c:layout>
        <c:manualLayout>
          <c:xMode val="edge"/>
          <c:yMode val="edge"/>
          <c:x val="0.45901743687053276"/>
          <c:y val="0.94108296558153526"/>
          <c:w val="0.14195937794936514"/>
          <c:h val="4.39219031975725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sz="1800" b="1" i="0" u="none" strike="noStrike" baseline="0" dirty="0">
                <a:solidFill>
                  <a:schemeClr val="bg1"/>
                </a:solidFill>
                <a:effectLst/>
                <a:latin typeface="Corbel" panose="020B0503020204020204" pitchFamily="34" charset="0"/>
              </a:rPr>
              <a:t>How much power to influence, if any, do you feel you personally have over decision-making at:</a:t>
            </a:r>
            <a:endParaRPr lang="en-US" sz="1800" dirty="0">
              <a:solidFill>
                <a:schemeClr val="bg1"/>
              </a:solidFill>
              <a:latin typeface="Corbel" panose="020B0503020204020204" pitchFamily="34" charset="0"/>
            </a:endParaRPr>
          </a:p>
        </c:rich>
      </c:tx>
      <c:layout>
        <c:manualLayout>
          <c:xMode val="edge"/>
          <c:yMode val="edge"/>
          <c:x val="0.1131091567859396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autoTitleDeleted val="0"/>
    <c:plotArea>
      <c:layout>
        <c:manualLayout>
          <c:layoutTarget val="inner"/>
          <c:xMode val="edge"/>
          <c:yMode val="edge"/>
          <c:x val="0.25204424696327893"/>
          <c:y val="0.17021544731531674"/>
          <c:w val="0.69836889978940531"/>
          <c:h val="0.67820699606264678"/>
        </c:manualLayout>
      </c:layout>
      <c:barChart>
        <c:barDir val="bar"/>
        <c:grouping val="clustered"/>
        <c:varyColors val="0"/>
        <c:ser>
          <c:idx val="0"/>
          <c:order val="0"/>
          <c:tx>
            <c:strRef>
              <c:f>Sheet5!$E$15</c:f>
              <c:strCache>
                <c:ptCount val="1"/>
                <c:pt idx="0">
                  <c:v>At local governance level in your area (e.g. decisions of the local municipality council)</c:v>
                </c:pt>
              </c:strCache>
            </c:strRef>
          </c:tx>
          <c:spPr>
            <a:solidFill>
              <a:srgbClr val="ED7D31"/>
            </a:solid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2">
                        <a:lumMod val="7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2">
                          <a:lumMod val="35000"/>
                          <a:lumOff val="65000"/>
                        </a:schemeClr>
                      </a:solidFill>
                    </a:ln>
                    <a:effectLst/>
                  </c:spPr>
                </c15:leaderLines>
              </c:ext>
            </c:extLst>
          </c:dLbls>
          <c:cat>
            <c:strRef>
              <c:f>Sheet5!$F$14:$I$14</c:f>
              <c:strCache>
                <c:ptCount val="4"/>
                <c:pt idx="0">
                  <c:v>A great deal of influence</c:v>
                </c:pt>
                <c:pt idx="1">
                  <c:v>Some influence</c:v>
                </c:pt>
                <c:pt idx="2">
                  <c:v>Not very much influence</c:v>
                </c:pt>
                <c:pt idx="3">
                  <c:v>No influence at all</c:v>
                </c:pt>
              </c:strCache>
            </c:strRef>
          </c:cat>
          <c:val>
            <c:numRef>
              <c:f>Sheet5!$F$15:$I$15</c:f>
              <c:numCache>
                <c:formatCode>0%</c:formatCode>
                <c:ptCount val="4"/>
                <c:pt idx="0">
                  <c:v>4.2000000000000003E-2</c:v>
                </c:pt>
                <c:pt idx="1">
                  <c:v>0.182</c:v>
                </c:pt>
                <c:pt idx="2">
                  <c:v>0.309</c:v>
                </c:pt>
                <c:pt idx="3">
                  <c:v>0.44400000000000001</c:v>
                </c:pt>
              </c:numCache>
            </c:numRef>
          </c:val>
          <c:extLst>
            <c:ext xmlns:c16="http://schemas.microsoft.com/office/drawing/2014/chart" uri="{C3380CC4-5D6E-409C-BE32-E72D297353CC}">
              <c16:uniqueId val="{00000000-4AFC-417A-AFED-FBB36739E3C8}"/>
            </c:ext>
          </c:extLst>
        </c:ser>
        <c:ser>
          <c:idx val="1"/>
          <c:order val="1"/>
          <c:tx>
            <c:strRef>
              <c:f>Sheet5!$E$16</c:f>
              <c:strCache>
                <c:ptCount val="1"/>
                <c:pt idx="0">
                  <c:v>At national governance level (government and/or parliament)</c:v>
                </c:pt>
              </c:strCache>
            </c:strRef>
          </c:tx>
          <c:spPr>
            <a:pattFill prst="ltUpDiag">
              <a:fgClr>
                <a:srgbClr val="ED7D31"/>
              </a:fgClr>
              <a:bgClr>
                <a:srgbClr val="FFFFFF"/>
              </a:bgClr>
            </a:pattFill>
            <a:ln>
              <a:noFill/>
            </a:ln>
            <a:effectLst>
              <a:outerShdw blurRad="40000" dist="23000" dir="5400000" rotWithShape="0">
                <a:srgbClr val="000000">
                  <a:alpha val="35000"/>
                </a:srgbClr>
              </a:outerShdw>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2">
                        <a:lumMod val="7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a:solidFill>
                        <a:schemeClr val="tx2">
                          <a:lumMod val="35000"/>
                          <a:lumOff val="65000"/>
                        </a:schemeClr>
                      </a:solidFill>
                    </a:ln>
                    <a:effectLst/>
                  </c:spPr>
                </c15:leaderLines>
              </c:ext>
            </c:extLst>
          </c:dLbls>
          <c:cat>
            <c:strRef>
              <c:f>Sheet5!$F$14:$I$14</c:f>
              <c:strCache>
                <c:ptCount val="4"/>
                <c:pt idx="0">
                  <c:v>A great deal of influence</c:v>
                </c:pt>
                <c:pt idx="1">
                  <c:v>Some influence</c:v>
                </c:pt>
                <c:pt idx="2">
                  <c:v>Not very much influence</c:v>
                </c:pt>
                <c:pt idx="3">
                  <c:v>No influence at all</c:v>
                </c:pt>
              </c:strCache>
            </c:strRef>
          </c:cat>
          <c:val>
            <c:numRef>
              <c:f>Sheet5!$F$16:$I$16</c:f>
              <c:numCache>
                <c:formatCode>0%</c:formatCode>
                <c:ptCount val="4"/>
                <c:pt idx="0">
                  <c:v>3.4000000000000002E-2</c:v>
                </c:pt>
                <c:pt idx="1">
                  <c:v>0.14099999999999999</c:v>
                </c:pt>
                <c:pt idx="2">
                  <c:v>0.24399999999999999</c:v>
                </c:pt>
                <c:pt idx="3">
                  <c:v>0.55000000000000004</c:v>
                </c:pt>
              </c:numCache>
            </c:numRef>
          </c:val>
          <c:extLst>
            <c:ext xmlns:c16="http://schemas.microsoft.com/office/drawing/2014/chart" uri="{C3380CC4-5D6E-409C-BE32-E72D297353CC}">
              <c16:uniqueId val="{00000001-4AFC-417A-AFED-FBB36739E3C8}"/>
            </c:ext>
          </c:extLst>
        </c:ser>
        <c:dLbls>
          <c:showLegendKey val="0"/>
          <c:showVal val="1"/>
          <c:showCatName val="0"/>
          <c:showSerName val="0"/>
          <c:showPercent val="0"/>
          <c:showBubbleSize val="0"/>
        </c:dLbls>
        <c:gapWidth val="15"/>
        <c:overlap val="60"/>
        <c:axId val="381886672"/>
        <c:axId val="381889808"/>
      </c:barChart>
      <c:catAx>
        <c:axId val="38188667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en-US"/>
          </a:p>
        </c:txPr>
        <c:crossAx val="381889808"/>
        <c:crosses val="autoZero"/>
        <c:auto val="1"/>
        <c:lblAlgn val="ctr"/>
        <c:lblOffset val="100"/>
        <c:noMultiLvlLbl val="0"/>
      </c:catAx>
      <c:valAx>
        <c:axId val="381889808"/>
        <c:scaling>
          <c:orientation val="minMax"/>
        </c:scaling>
        <c:delete val="1"/>
        <c:axPos val="b"/>
        <c:numFmt formatCode="0%" sourceLinked="1"/>
        <c:majorTickMark val="none"/>
        <c:minorTickMark val="none"/>
        <c:tickLblPos val="nextTo"/>
        <c:crossAx val="381886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'Political engagement'!$J$264</c:f>
              <c:strCache>
                <c:ptCount val="1"/>
                <c:pt idx="0">
                  <c:v>Agree</c:v>
                </c:pt>
              </c:strCache>
            </c:strRef>
          </c:tx>
          <c:spPr>
            <a:solidFill>
              <a:srgbClr val="2791A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engagement'!$J$265:$J$266</c:f>
              <c:numCache>
                <c:formatCode>0%</c:formatCode>
                <c:ptCount val="2"/>
                <c:pt idx="0">
                  <c:v>0.17199999999999999</c:v>
                </c:pt>
                <c:pt idx="1">
                  <c:v>0.47899999999999998</c:v>
                </c:pt>
              </c:numCache>
            </c:numRef>
          </c:val>
          <c:extLst>
            <c:ext xmlns:c16="http://schemas.microsoft.com/office/drawing/2014/chart" uri="{C3380CC4-5D6E-409C-BE32-E72D297353CC}">
              <c16:uniqueId val="{00000000-3214-4B1E-8101-D9A765A17CF0}"/>
            </c:ext>
          </c:extLst>
        </c:ser>
        <c:ser>
          <c:idx val="1"/>
          <c:order val="1"/>
          <c:tx>
            <c:strRef>
              <c:f>'Political engagement'!$K$264</c:f>
              <c:strCache>
                <c:ptCount val="1"/>
                <c:pt idx="0">
                  <c:v>Neither agree nor disagree</c:v>
                </c:pt>
              </c:strCache>
            </c:strRef>
          </c:tx>
          <c:spPr>
            <a:solidFill>
              <a:srgbClr val="40BAD2">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engagement'!$K$265:$K$266</c:f>
              <c:numCache>
                <c:formatCode>0%</c:formatCode>
                <c:ptCount val="2"/>
                <c:pt idx="0">
                  <c:v>0.20300000000000001</c:v>
                </c:pt>
                <c:pt idx="1">
                  <c:v>0.223</c:v>
                </c:pt>
              </c:numCache>
            </c:numRef>
          </c:val>
          <c:extLst>
            <c:ext xmlns:c16="http://schemas.microsoft.com/office/drawing/2014/chart" uri="{C3380CC4-5D6E-409C-BE32-E72D297353CC}">
              <c16:uniqueId val="{00000001-3214-4B1E-8101-D9A765A17CF0}"/>
            </c:ext>
          </c:extLst>
        </c:ser>
        <c:ser>
          <c:idx val="2"/>
          <c:order val="2"/>
          <c:tx>
            <c:strRef>
              <c:f>'Political engagement'!$L$264</c:f>
              <c:strCache>
                <c:ptCount val="1"/>
                <c:pt idx="0">
                  <c:v>Disagree</c:v>
                </c:pt>
              </c:strCache>
            </c:strRef>
          </c:tx>
          <c:spPr>
            <a:solidFill>
              <a:srgbClr val="EE700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engagement'!$L$265:$L$266</c:f>
              <c:numCache>
                <c:formatCode>0%</c:formatCode>
                <c:ptCount val="2"/>
                <c:pt idx="0">
                  <c:v>0.49199999999999999</c:v>
                </c:pt>
                <c:pt idx="1">
                  <c:v>0.17099999999999999</c:v>
                </c:pt>
              </c:numCache>
            </c:numRef>
          </c:val>
          <c:extLst>
            <c:ext xmlns:c16="http://schemas.microsoft.com/office/drawing/2014/chart" uri="{C3380CC4-5D6E-409C-BE32-E72D297353CC}">
              <c16:uniqueId val="{00000002-3214-4B1E-8101-D9A765A17CF0}"/>
            </c:ext>
          </c:extLst>
        </c:ser>
        <c:ser>
          <c:idx val="3"/>
          <c:order val="3"/>
          <c:tx>
            <c:strRef>
              <c:f>'Political engagement'!$M$264</c:f>
              <c:strCache>
                <c:ptCount val="1"/>
                <c:pt idx="0">
                  <c:v>Don't know</c:v>
                </c:pt>
              </c:strCache>
            </c:strRef>
          </c:tx>
          <c:spPr>
            <a:solidFill>
              <a:srgbClr val="FFF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'Political engagement'!$I$265:$I$266</c:f>
              <c:strCache>
                <c:ptCount val="2"/>
                <c:pt idx="0">
                  <c:v>The agreement is reached to the best interest of Albanian citizens</c:v>
                </c:pt>
                <c:pt idx="1">
                  <c:v>The agreement reflects only the interests of political parties</c:v>
                </c:pt>
              </c:strCache>
            </c:strRef>
          </c:cat>
          <c:val>
            <c:numRef>
              <c:f>'Political engagement'!$M$265:$M$266</c:f>
              <c:numCache>
                <c:formatCode>0%</c:formatCode>
                <c:ptCount val="2"/>
                <c:pt idx="0">
                  <c:v>0.13200000000000001</c:v>
                </c:pt>
                <c:pt idx="1">
                  <c:v>0.128</c:v>
                </c:pt>
              </c:numCache>
            </c:numRef>
          </c:val>
          <c:extLst>
            <c:ext xmlns:c16="http://schemas.microsoft.com/office/drawing/2014/chart" uri="{C3380CC4-5D6E-409C-BE32-E72D297353CC}">
              <c16:uniqueId val="{00000003-3214-4B1E-8101-D9A765A17CF0}"/>
            </c:ext>
          </c:extLst>
        </c:ser>
        <c:dLbls>
          <c:showLegendKey val="0"/>
          <c:showVal val="0"/>
          <c:showCatName val="0"/>
          <c:showSerName val="0"/>
          <c:showPercent val="0"/>
          <c:showBubbleSize val="0"/>
        </c:dLbls>
        <c:gapWidth val="150"/>
        <c:overlap val="100"/>
        <c:axId val="381892552"/>
        <c:axId val="381886280"/>
      </c:barChart>
      <c:catAx>
        <c:axId val="381892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bg1"/>
                </a:solidFill>
                <a:latin typeface="+mj-lt"/>
                <a:ea typeface="+mn-ea"/>
                <a:cs typeface="+mn-cs"/>
              </a:defRPr>
            </a:pPr>
            <a:endParaRPr lang="en-US"/>
          </a:p>
        </c:txPr>
        <c:crossAx val="381886280"/>
        <c:crosses val="autoZero"/>
        <c:auto val="1"/>
        <c:lblAlgn val="ctr"/>
        <c:lblOffset val="100"/>
        <c:noMultiLvlLbl val="0"/>
      </c:catAx>
      <c:valAx>
        <c:axId val="38188628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1892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j-lt"/>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40" b="1" i="0" u="none" strike="noStrike" kern="1200" spc="0" baseline="0">
                <a:solidFill>
                  <a:schemeClr val="bg1"/>
                </a:solidFill>
                <a:latin typeface="+mn-lt"/>
                <a:ea typeface="+mn-ea"/>
                <a:cs typeface="+mn-cs"/>
              </a:defRPr>
            </a:pPr>
            <a:r>
              <a:rPr lang="en-US" sz="1800" b="1" i="0" u="none" strike="noStrike" baseline="0" dirty="0">
                <a:effectLst/>
              </a:rPr>
              <a:t>How much do you agree with the following statements? </a:t>
            </a:r>
            <a:br>
              <a:rPr lang="en-US" sz="1800" b="1" i="0" u="none" strike="noStrike" baseline="0" dirty="0">
                <a:effectLst/>
              </a:rPr>
            </a:br>
            <a:r>
              <a:rPr lang="en-US" sz="1800" b="1" i="0" u="none" strike="noStrike" baseline="0" dirty="0">
                <a:effectLst/>
              </a:rPr>
              <a:t>Over the last 12 months the Albanian Parliament:</a:t>
            </a:r>
            <a:endParaRPr lang="en-US" sz="1800" b="1" i="0" dirty="0"/>
          </a:p>
        </c:rich>
      </c:tx>
      <c:layout>
        <c:manualLayout>
          <c:xMode val="edge"/>
          <c:yMode val="edge"/>
          <c:x val="0.20409280457364012"/>
          <c:y val="1.3646726861330336E-3"/>
        </c:manualLayout>
      </c:layout>
      <c:overlay val="0"/>
      <c:spPr>
        <a:noFill/>
        <a:ln>
          <a:noFill/>
        </a:ln>
        <a:effectLst/>
      </c:spPr>
      <c:txPr>
        <a:bodyPr rot="0" spcFirstLastPara="1" vertOverflow="ellipsis" vert="horz" wrap="square" anchor="ctr" anchorCtr="1"/>
        <a:lstStyle/>
        <a:p>
          <a:pPr algn="ctr">
            <a:defRPr sz="144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51114846051395457"/>
          <c:y val="0.17424275887700147"/>
          <c:w val="0.47166665908088073"/>
          <c:h val="0.71331058995199004"/>
        </c:manualLayout>
      </c:layout>
      <c:barChart>
        <c:barDir val="bar"/>
        <c:grouping val="clustered"/>
        <c:varyColors val="0"/>
        <c:ser>
          <c:idx val="0"/>
          <c:order val="0"/>
          <c:tx>
            <c:strRef>
              <c:f>'Albanian Parliament 2016 2020'!$C$2</c:f>
              <c:strCache>
                <c:ptCount val="1"/>
                <c:pt idx="0">
                  <c:v>2016</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'Albanian Parliament 2016 2020'!$B$3:$B$10</c:f>
              <c:strCache>
                <c:ptCount val="8"/>
                <c:pt idx="0">
                  <c:v>MPs cared more about the interest of political parties than that of citizens</c:v>
                </c:pt>
                <c:pt idx="1">
                  <c:v>Has held the government to account</c:v>
                </c:pt>
                <c:pt idx="2">
                  <c:v>Has debated and made decisions about issues that matter to me</c:v>
                </c:pt>
                <c:pt idx="3">
                  <c:v>Has been essential to our democracy</c:v>
                </c:pt>
                <c:pt idx="4">
                  <c:v>Has been transparent to the public in its activities</c:v>
                </c:pt>
                <c:pt idx="5">
                  <c:v>MPs have represented the interest of ordinary citizens such as myself</c:v>
                </c:pt>
                <c:pt idx="6">
                  <c:v>Is made up of representatives of the society that work in an ethical manner</c:v>
                </c:pt>
                <c:pt idx="7">
                  <c:v>Has been open to citizens to attend committee and/or plenary meetings</c:v>
                </c:pt>
              </c:strCache>
            </c:strRef>
          </c:cat>
          <c:val>
            <c:numRef>
              <c:f>'Albanian Parliament 2016 2020'!$C$3:$C$10</c:f>
              <c:numCache>
                <c:formatCode>0%</c:formatCode>
                <c:ptCount val="8"/>
                <c:pt idx="1">
                  <c:v>0.38</c:v>
                </c:pt>
                <c:pt idx="2">
                  <c:v>0.34</c:v>
                </c:pt>
                <c:pt idx="3">
                  <c:v>0.53</c:v>
                </c:pt>
                <c:pt idx="4">
                  <c:v>0.19</c:v>
                </c:pt>
                <c:pt idx="6">
                  <c:v>0.16</c:v>
                </c:pt>
                <c:pt idx="7">
                  <c:v>0.28000000000000003</c:v>
                </c:pt>
              </c:numCache>
            </c:numRef>
          </c:val>
          <c:extLst>
            <c:ext xmlns:c16="http://schemas.microsoft.com/office/drawing/2014/chart" uri="{C3380CC4-5D6E-409C-BE32-E72D297353CC}">
              <c16:uniqueId val="{00000000-11F1-46C3-8E73-A411D2C1CB62}"/>
            </c:ext>
          </c:extLst>
        </c:ser>
        <c:ser>
          <c:idx val="1"/>
          <c:order val="1"/>
          <c:tx>
            <c:strRef>
              <c:f>'Albanian Parliament 2016 2020'!$D$2</c:f>
              <c:strCache>
                <c:ptCount val="1"/>
                <c:pt idx="0">
                  <c:v>2020</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'Albanian Parliament 2016 2020'!$B$3:$B$10</c:f>
              <c:strCache>
                <c:ptCount val="8"/>
                <c:pt idx="0">
                  <c:v>MPs cared more about the interest of political parties than that of citizens</c:v>
                </c:pt>
                <c:pt idx="1">
                  <c:v>Has held the government to account</c:v>
                </c:pt>
                <c:pt idx="2">
                  <c:v>Has debated and made decisions about issues that matter to me</c:v>
                </c:pt>
                <c:pt idx="3">
                  <c:v>Has been essential to our democracy</c:v>
                </c:pt>
                <c:pt idx="4">
                  <c:v>Has been transparent to the public in its activities</c:v>
                </c:pt>
                <c:pt idx="5">
                  <c:v>MPs have represented the interest of ordinary citizens such as myself</c:v>
                </c:pt>
                <c:pt idx="6">
                  <c:v>Is made up of representatives of the society that work in an ethical manner</c:v>
                </c:pt>
                <c:pt idx="7">
                  <c:v>Has been open to citizens to attend committee and/or plenary meetings</c:v>
                </c:pt>
              </c:strCache>
            </c:strRef>
          </c:cat>
          <c:val>
            <c:numRef>
              <c:f>'Albanian Parliament 2016 2020'!$D$3:$D$10</c:f>
              <c:numCache>
                <c:formatCode>0%</c:formatCode>
                <c:ptCount val="8"/>
                <c:pt idx="0">
                  <c:v>0.63100000000000001</c:v>
                </c:pt>
                <c:pt idx="1">
                  <c:v>0.255</c:v>
                </c:pt>
                <c:pt idx="2">
                  <c:v>0.191</c:v>
                </c:pt>
                <c:pt idx="3">
                  <c:v>0.17600000000000002</c:v>
                </c:pt>
                <c:pt idx="4">
                  <c:v>0.16700000000000001</c:v>
                </c:pt>
                <c:pt idx="5">
                  <c:v>0.13500000000000001</c:v>
                </c:pt>
                <c:pt idx="6">
                  <c:v>0.11499999999999999</c:v>
                </c:pt>
                <c:pt idx="7">
                  <c:v>0.11000000000000001</c:v>
                </c:pt>
              </c:numCache>
            </c:numRef>
          </c:val>
          <c:extLst>
            <c:ext xmlns:c16="http://schemas.microsoft.com/office/drawing/2014/chart" uri="{C3380CC4-5D6E-409C-BE32-E72D297353CC}">
              <c16:uniqueId val="{00000001-11F1-46C3-8E73-A411D2C1CB62}"/>
            </c:ext>
          </c:extLst>
        </c:ser>
        <c:dLbls>
          <c:showLegendKey val="0"/>
          <c:showVal val="0"/>
          <c:showCatName val="0"/>
          <c:showSerName val="0"/>
          <c:showPercent val="0"/>
          <c:showBubbleSize val="0"/>
        </c:dLbls>
        <c:gapWidth val="15"/>
        <c:overlap val="60"/>
        <c:axId val="381889024"/>
        <c:axId val="381889416"/>
      </c:barChart>
      <c:catAx>
        <c:axId val="381889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381889416"/>
        <c:crosses val="autoZero"/>
        <c:auto val="1"/>
        <c:lblAlgn val="ctr"/>
        <c:lblOffset val="100"/>
        <c:noMultiLvlLbl val="0"/>
      </c:catAx>
      <c:valAx>
        <c:axId val="381889416"/>
        <c:scaling>
          <c:orientation val="minMax"/>
        </c:scaling>
        <c:delete val="1"/>
        <c:axPos val="t"/>
        <c:numFmt formatCode="0%" sourceLinked="1"/>
        <c:majorTickMark val="none"/>
        <c:minorTickMark val="none"/>
        <c:tickLblPos val="nextTo"/>
        <c:crossAx val="3818890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n-lt"/>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4579873869121"/>
          <c:y val="0.21345536295212766"/>
          <c:w val="0.48714479845437064"/>
          <c:h val="0.67190748824114921"/>
        </c:manualLayout>
      </c:layout>
      <c:barChart>
        <c:barDir val="bar"/>
        <c:grouping val="clustered"/>
        <c:varyColors val="0"/>
        <c:ser>
          <c:idx val="0"/>
          <c:order val="0"/>
          <c:tx>
            <c:strRef>
              <c:f>'Perceptions of parliament'!$Q$15</c:f>
              <c:strCache>
                <c:ptCount val="1"/>
                <c:pt idx="0">
                  <c:v>Agree</c:v>
                </c:pt>
              </c:strCache>
            </c:strRef>
          </c:tx>
          <c:spPr>
            <a:solidFill>
              <a:srgbClr val="2791A6"/>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parliament'!$P$16:$P$19</c:f>
              <c:strCache>
                <c:ptCount val="4"/>
                <c:pt idx="0">
                  <c:v>Parliament's response to gather online was swift and timely to respond to the decision-making situation</c:v>
                </c:pt>
                <c:pt idx="1">
                  <c:v>Was transparent about the decisions it made</c:v>
                </c:pt>
                <c:pt idx="2">
                  <c:v>Has effectively scrutinized the work of the government</c:v>
                </c:pt>
                <c:pt idx="3">
                  <c:v> Made it easier for me to access information on  parliamentary work</c:v>
                </c:pt>
              </c:strCache>
            </c:strRef>
          </c:cat>
          <c:val>
            <c:numRef>
              <c:f>'Perceptions of parliament'!$Q$16:$Q$19</c:f>
              <c:numCache>
                <c:formatCode>0%</c:formatCode>
                <c:ptCount val="4"/>
                <c:pt idx="0">
                  <c:v>0.36499999999999999</c:v>
                </c:pt>
                <c:pt idx="1">
                  <c:v>0.32900000000000001</c:v>
                </c:pt>
                <c:pt idx="2">
                  <c:v>0.33200000000000002</c:v>
                </c:pt>
                <c:pt idx="3">
                  <c:v>0.24099999999999999</c:v>
                </c:pt>
              </c:numCache>
            </c:numRef>
          </c:val>
          <c:extLst>
            <c:ext xmlns:c16="http://schemas.microsoft.com/office/drawing/2014/chart" uri="{C3380CC4-5D6E-409C-BE32-E72D297353CC}">
              <c16:uniqueId val="{00000000-5AC5-4EE6-B378-480A9EB925C7}"/>
            </c:ext>
          </c:extLst>
        </c:ser>
        <c:ser>
          <c:idx val="1"/>
          <c:order val="1"/>
          <c:tx>
            <c:strRef>
              <c:f>'Perceptions of parliament'!$R$15</c:f>
              <c:strCache>
                <c:ptCount val="1"/>
                <c:pt idx="0">
                  <c:v>Neither agree nor disagree</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parliament'!$P$16:$P$19</c:f>
              <c:strCache>
                <c:ptCount val="4"/>
                <c:pt idx="0">
                  <c:v>Parliament's response to gather online was swift and timely to respond to the decision-making situation</c:v>
                </c:pt>
                <c:pt idx="1">
                  <c:v>Was transparent about the decisions it made</c:v>
                </c:pt>
                <c:pt idx="2">
                  <c:v>Has effectively scrutinized the work of the government</c:v>
                </c:pt>
                <c:pt idx="3">
                  <c:v> Made it easier for me to access information on  parliamentary work</c:v>
                </c:pt>
              </c:strCache>
            </c:strRef>
          </c:cat>
          <c:val>
            <c:numRef>
              <c:f>'Perceptions of parliament'!$R$16:$R$19</c:f>
              <c:numCache>
                <c:formatCode>0%</c:formatCode>
                <c:ptCount val="4"/>
                <c:pt idx="0">
                  <c:v>0.28100000000000003</c:v>
                </c:pt>
                <c:pt idx="1">
                  <c:v>0.26700000000000002</c:v>
                </c:pt>
                <c:pt idx="2">
                  <c:v>0.23300000000000001</c:v>
                </c:pt>
                <c:pt idx="3">
                  <c:v>0.28699999999999998</c:v>
                </c:pt>
              </c:numCache>
            </c:numRef>
          </c:val>
          <c:extLst>
            <c:ext xmlns:c16="http://schemas.microsoft.com/office/drawing/2014/chart" uri="{C3380CC4-5D6E-409C-BE32-E72D297353CC}">
              <c16:uniqueId val="{00000001-5AC5-4EE6-B378-480A9EB925C7}"/>
            </c:ext>
          </c:extLst>
        </c:ser>
        <c:ser>
          <c:idx val="2"/>
          <c:order val="2"/>
          <c:tx>
            <c:strRef>
              <c:f>'Perceptions of parliament'!$S$15</c:f>
              <c:strCache>
                <c:ptCount val="1"/>
                <c:pt idx="0">
                  <c:v>Disagree</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parliament'!$P$16:$P$19</c:f>
              <c:strCache>
                <c:ptCount val="4"/>
                <c:pt idx="0">
                  <c:v>Parliament's response to gather online was swift and timely to respond to the decision-making situation</c:v>
                </c:pt>
                <c:pt idx="1">
                  <c:v>Was transparent about the decisions it made</c:v>
                </c:pt>
                <c:pt idx="2">
                  <c:v>Has effectively scrutinized the work of the government</c:v>
                </c:pt>
                <c:pt idx="3">
                  <c:v> Made it easier for me to access information on  parliamentary work</c:v>
                </c:pt>
              </c:strCache>
            </c:strRef>
          </c:cat>
          <c:val>
            <c:numRef>
              <c:f>'Perceptions of parliament'!$S$16:$S$19</c:f>
              <c:numCache>
                <c:formatCode>0%</c:formatCode>
                <c:ptCount val="4"/>
                <c:pt idx="0">
                  <c:v>0.29600000000000004</c:v>
                </c:pt>
                <c:pt idx="1">
                  <c:v>0.36599999999999999</c:v>
                </c:pt>
                <c:pt idx="2">
                  <c:v>0.39100000000000001</c:v>
                </c:pt>
                <c:pt idx="3">
                  <c:v>0.41899999999999998</c:v>
                </c:pt>
              </c:numCache>
            </c:numRef>
          </c:val>
          <c:extLst>
            <c:ext xmlns:c16="http://schemas.microsoft.com/office/drawing/2014/chart" uri="{C3380CC4-5D6E-409C-BE32-E72D297353CC}">
              <c16:uniqueId val="{00000002-5AC5-4EE6-B378-480A9EB925C7}"/>
            </c:ext>
          </c:extLst>
        </c:ser>
        <c:dLbls>
          <c:showLegendKey val="0"/>
          <c:showVal val="0"/>
          <c:showCatName val="0"/>
          <c:showSerName val="0"/>
          <c:showPercent val="0"/>
          <c:showBubbleSize val="0"/>
        </c:dLbls>
        <c:gapWidth val="90"/>
        <c:overlap val="-5"/>
        <c:axId val="381893336"/>
        <c:axId val="381891376"/>
      </c:barChart>
      <c:catAx>
        <c:axId val="381893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381891376"/>
        <c:crosses val="autoZero"/>
        <c:auto val="1"/>
        <c:lblAlgn val="ctr"/>
        <c:lblOffset val="100"/>
        <c:noMultiLvlLbl val="0"/>
      </c:catAx>
      <c:valAx>
        <c:axId val="38189137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1893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1"/>
                </a:solidFill>
                <a:latin typeface="+mj-lt"/>
                <a:ea typeface="+mn-ea"/>
                <a:cs typeface="+mn-cs"/>
              </a:defRPr>
            </a:pPr>
            <a:r>
              <a:rPr lang="en-US" sz="1800" b="1" dirty="0">
                <a:effectLst/>
              </a:rPr>
              <a:t>Which are the </a:t>
            </a:r>
            <a:r>
              <a:rPr lang="en-US" sz="1800" b="1" u="sng" dirty="0">
                <a:effectLst/>
              </a:rPr>
              <a:t>3 most important qualities</a:t>
            </a:r>
            <a:r>
              <a:rPr lang="en-US" sz="1800" b="1" dirty="0">
                <a:effectLst/>
              </a:rPr>
              <a:t> you believe an MP should have?  </a:t>
            </a:r>
            <a:endParaRPr lang="en-US" sz="1800" dirty="0">
              <a:effectLst/>
            </a:endParaRPr>
          </a:p>
        </c:rich>
      </c:tx>
      <c:layout>
        <c:manualLayout>
          <c:xMode val="edge"/>
          <c:yMode val="edge"/>
          <c:x val="0.11225095939673715"/>
          <c:y val="2.3220288315532636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j-lt"/>
              <a:ea typeface="+mn-ea"/>
              <a:cs typeface="+mn-cs"/>
            </a:defRPr>
          </a:pPr>
          <a:endParaRPr lang="en-US"/>
        </a:p>
      </c:txPr>
    </c:title>
    <c:autoTitleDeleted val="0"/>
    <c:plotArea>
      <c:layout/>
      <c:barChart>
        <c:barDir val="bar"/>
        <c:grouping val="clustered"/>
        <c:varyColors val="1"/>
        <c:ser>
          <c:idx val="0"/>
          <c:order val="0"/>
          <c:spPr>
            <a:pattFill prst="ltUpDiag">
              <a:fgClr>
                <a:srgbClr val="40BAD2"/>
              </a:fgClr>
              <a:bgClr>
                <a:srgbClr val="FFFFFF"/>
              </a:bgClr>
            </a:pattFill>
          </c:spPr>
          <c:invertIfNegative val="0"/>
          <c:dPt>
            <c:idx val="0"/>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1-2B8C-4309-9A64-20A43194F081}"/>
              </c:ext>
            </c:extLst>
          </c:dPt>
          <c:dPt>
            <c:idx val="1"/>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3-2B8C-4309-9A64-20A43194F081}"/>
              </c:ext>
            </c:extLst>
          </c:dPt>
          <c:dPt>
            <c:idx val="2"/>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5-2B8C-4309-9A64-20A43194F081}"/>
              </c:ext>
            </c:extLst>
          </c:dPt>
          <c:dPt>
            <c:idx val="3"/>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7-2B8C-4309-9A64-20A43194F081}"/>
              </c:ext>
            </c:extLst>
          </c:dPt>
          <c:dPt>
            <c:idx val="4"/>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9-2B8C-4309-9A64-20A43194F081}"/>
              </c:ext>
            </c:extLst>
          </c:dPt>
          <c:dPt>
            <c:idx val="5"/>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B-2B8C-4309-9A64-20A43194F081}"/>
              </c:ext>
            </c:extLst>
          </c:dPt>
          <c:dPt>
            <c:idx val="6"/>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D-2B8C-4309-9A64-20A43194F081}"/>
              </c:ext>
            </c:extLst>
          </c:dPt>
          <c:dPt>
            <c:idx val="7"/>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0F-2B8C-4309-9A64-20A43194F081}"/>
              </c:ext>
            </c:extLst>
          </c:dPt>
          <c:dPt>
            <c:idx val="8"/>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11-2B8C-4309-9A64-20A43194F081}"/>
              </c:ext>
            </c:extLst>
          </c:dPt>
          <c:dPt>
            <c:idx val="9"/>
            <c:invertIfNegative val="0"/>
            <c:bubble3D val="0"/>
            <c:spPr>
              <a:pattFill prst="ltUpDiag">
                <a:fgClr>
                  <a:srgbClr val="40BAD2"/>
                </a:fgClr>
                <a:bgClr>
                  <a:srgbClr val="FFFFFF"/>
                </a:bgClr>
              </a:pattFill>
              <a:ln>
                <a:noFill/>
              </a:ln>
              <a:effectLst/>
            </c:spPr>
            <c:extLst>
              <c:ext xmlns:c16="http://schemas.microsoft.com/office/drawing/2014/chart" uri="{C3380CC4-5D6E-409C-BE32-E72D297353CC}">
                <c16:uniqueId val="{00000013-2B8C-4309-9A64-20A43194F081}"/>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parliament'!$K$31:$K$40</c:f>
              <c:strCache>
                <c:ptCount val="10"/>
                <c:pt idx="0">
                  <c:v>To be well educated</c:v>
                </c:pt>
                <c:pt idx="1">
                  <c:v>To be close to the problems of people</c:v>
                </c:pt>
                <c:pt idx="2">
                  <c:v>To come from the area where s/he is competing in elections</c:v>
                </c:pt>
                <c:pt idx="3">
                  <c:v>To be independent-minded</c:v>
                </c:pt>
                <c:pt idx="4">
                  <c:v>To be honest and responsible</c:v>
                </c:pt>
                <c:pt idx="5">
                  <c:v>To be a ‘fresh face’ and have new vision/mentality</c:v>
                </c:pt>
                <c:pt idx="6">
                  <c:v>To have the ability to compromise with the people he/she disagrees with for the sake of public interest</c:v>
                </c:pt>
                <c:pt idx="7">
                  <c:v>To have experience in politics</c:v>
                </c:pt>
                <c:pt idx="8">
                  <c:v>To be loyal to the party he or she represents</c:v>
                </c:pt>
                <c:pt idx="9">
                  <c:v>To have business experience</c:v>
                </c:pt>
              </c:strCache>
            </c:strRef>
          </c:cat>
          <c:val>
            <c:numRef>
              <c:f>'Perceptions of parliament'!$L$31:$L$40</c:f>
              <c:numCache>
                <c:formatCode>0%</c:formatCode>
                <c:ptCount val="10"/>
                <c:pt idx="0">
                  <c:v>0.60199999999999998</c:v>
                </c:pt>
                <c:pt idx="1">
                  <c:v>0.55100000000000005</c:v>
                </c:pt>
                <c:pt idx="2">
                  <c:v>0.495</c:v>
                </c:pt>
                <c:pt idx="3">
                  <c:v>0.443</c:v>
                </c:pt>
                <c:pt idx="4">
                  <c:v>0.36299999999999999</c:v>
                </c:pt>
                <c:pt idx="5">
                  <c:v>0.24</c:v>
                </c:pt>
                <c:pt idx="6">
                  <c:v>0.11700000000000001</c:v>
                </c:pt>
                <c:pt idx="7">
                  <c:v>7.3999999999999996E-2</c:v>
                </c:pt>
                <c:pt idx="8">
                  <c:v>6.0999999999999999E-2</c:v>
                </c:pt>
                <c:pt idx="9">
                  <c:v>5.7000000000000002E-2</c:v>
                </c:pt>
              </c:numCache>
            </c:numRef>
          </c:val>
          <c:extLst>
            <c:ext xmlns:c16="http://schemas.microsoft.com/office/drawing/2014/chart" uri="{C3380CC4-5D6E-409C-BE32-E72D297353CC}">
              <c16:uniqueId val="{00000014-2B8C-4309-9A64-20A43194F081}"/>
            </c:ext>
          </c:extLst>
        </c:ser>
        <c:dLbls>
          <c:showLegendKey val="0"/>
          <c:showVal val="0"/>
          <c:showCatName val="0"/>
          <c:showSerName val="0"/>
          <c:showPercent val="0"/>
          <c:showBubbleSize val="0"/>
        </c:dLbls>
        <c:gapWidth val="30"/>
        <c:overlap val="60"/>
        <c:axId val="381891768"/>
        <c:axId val="381887456"/>
      </c:barChart>
      <c:catAx>
        <c:axId val="381891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bg1"/>
                </a:solidFill>
                <a:latin typeface="+mj-lt"/>
                <a:ea typeface="+mn-ea"/>
                <a:cs typeface="+mn-cs"/>
              </a:defRPr>
            </a:pPr>
            <a:endParaRPr lang="en-US"/>
          </a:p>
        </c:txPr>
        <c:crossAx val="381887456"/>
        <c:crosses val="autoZero"/>
        <c:auto val="1"/>
        <c:lblAlgn val="ctr"/>
        <c:lblOffset val="100"/>
        <c:noMultiLvlLbl val="0"/>
      </c:catAx>
      <c:valAx>
        <c:axId val="38188745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18917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mj-lt"/>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white"/>
                </a:solidFill>
                <a:latin typeface="+mn-lt"/>
                <a:ea typeface="+mn-ea"/>
                <a:cs typeface="+mn-cs"/>
              </a:defRPr>
            </a:pPr>
            <a:r>
              <a:rPr lang="en-US" sz="1800" b="1" dirty="0">
                <a:effectLst/>
              </a:rPr>
              <a:t>In your opinion, to what extent would the following measures </a:t>
            </a:r>
            <a:r>
              <a:rPr lang="en-US" sz="1800" b="1" u="sng" dirty="0">
                <a:effectLst/>
              </a:rPr>
              <a:t>increase public accountability of MPs?</a:t>
            </a:r>
            <a:endParaRPr lang="en-US"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white"/>
                </a:solidFill>
              </a:defRPr>
            </a:pPr>
            <a:endParaRPr lang="en-US" dirty="0"/>
          </a:p>
        </c:rich>
      </c:tx>
      <c:layout>
        <c:manualLayout>
          <c:xMode val="edge"/>
          <c:yMode val="edge"/>
          <c:x val="0.10540827460974439"/>
          <c:y val="2.1442495784945613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white"/>
              </a:solidFill>
              <a:latin typeface="+mn-lt"/>
              <a:ea typeface="+mn-ea"/>
              <a:cs typeface="+mn-cs"/>
            </a:defRPr>
          </a:pPr>
          <a:endParaRPr lang="en-US"/>
        </a:p>
      </c:txPr>
    </c:title>
    <c:autoTitleDeleted val="0"/>
    <c:plotArea>
      <c:layout/>
      <c:barChart>
        <c:barDir val="bar"/>
        <c:grouping val="clustered"/>
        <c:varyColors val="0"/>
        <c:ser>
          <c:idx val="0"/>
          <c:order val="0"/>
          <c:tx>
            <c:strRef>
              <c:f>'Perceptions of parliament'!$L$59</c:f>
              <c:strCache>
                <c:ptCount val="1"/>
                <c:pt idx="0">
                  <c:v>To a Great Extent</c:v>
                </c:pt>
              </c:strCache>
            </c:strRef>
          </c:tx>
          <c:spPr>
            <a:solidFill>
              <a:srgbClr val="40BAD2">
                <a:lumMod val="75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parliament'!$L$60:$L$63</c:f>
              <c:numCache>
                <c:formatCode>0%</c:formatCode>
                <c:ptCount val="4"/>
                <c:pt idx="0">
                  <c:v>0.42399999999999999</c:v>
                </c:pt>
                <c:pt idx="1">
                  <c:v>0.31900000000000001</c:v>
                </c:pt>
                <c:pt idx="2">
                  <c:v>0.26600000000000001</c:v>
                </c:pt>
                <c:pt idx="3">
                  <c:v>0.24399999999999999</c:v>
                </c:pt>
              </c:numCache>
            </c:numRef>
          </c:val>
          <c:extLst>
            <c:ext xmlns:c16="http://schemas.microsoft.com/office/drawing/2014/chart" uri="{C3380CC4-5D6E-409C-BE32-E72D297353CC}">
              <c16:uniqueId val="{00000000-19C3-4D93-AB2C-770A62947AA0}"/>
            </c:ext>
          </c:extLst>
        </c:ser>
        <c:ser>
          <c:idx val="1"/>
          <c:order val="1"/>
          <c:tx>
            <c:strRef>
              <c:f>'Perceptions of parliament'!$M$59</c:f>
              <c:strCache>
                <c:ptCount val="1"/>
                <c:pt idx="0">
                  <c:v>Somewhat</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parliament'!$M$60:$M$63</c:f>
              <c:numCache>
                <c:formatCode>0%</c:formatCode>
                <c:ptCount val="4"/>
                <c:pt idx="0">
                  <c:v>0.35799999999999998</c:v>
                </c:pt>
                <c:pt idx="1">
                  <c:v>0.375</c:v>
                </c:pt>
                <c:pt idx="2">
                  <c:v>0.32800000000000001</c:v>
                </c:pt>
                <c:pt idx="3">
                  <c:v>0.32800000000000001</c:v>
                </c:pt>
              </c:numCache>
            </c:numRef>
          </c:val>
          <c:extLst>
            <c:ext xmlns:c16="http://schemas.microsoft.com/office/drawing/2014/chart" uri="{C3380CC4-5D6E-409C-BE32-E72D297353CC}">
              <c16:uniqueId val="{00000001-19C3-4D93-AB2C-770A62947AA0}"/>
            </c:ext>
          </c:extLst>
        </c:ser>
        <c:ser>
          <c:idx val="2"/>
          <c:order val="2"/>
          <c:tx>
            <c:strRef>
              <c:f>'Perceptions of parliament'!$N$59</c:f>
              <c:strCache>
                <c:ptCount val="1"/>
                <c:pt idx="0">
                  <c:v>Very Little</c:v>
                </c:pt>
              </c:strCache>
            </c:strRef>
          </c:tx>
          <c:spPr>
            <a:solidFill>
              <a:srgbClr val="FAB9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parliament'!$N$60:$N$63</c:f>
              <c:numCache>
                <c:formatCode>0%</c:formatCode>
                <c:ptCount val="4"/>
                <c:pt idx="0">
                  <c:v>0.13200000000000001</c:v>
                </c:pt>
                <c:pt idx="1">
                  <c:v>0.182</c:v>
                </c:pt>
                <c:pt idx="2">
                  <c:v>0.224</c:v>
                </c:pt>
                <c:pt idx="3">
                  <c:v>0.25800000000000001</c:v>
                </c:pt>
              </c:numCache>
            </c:numRef>
          </c:val>
          <c:extLst>
            <c:ext xmlns:c16="http://schemas.microsoft.com/office/drawing/2014/chart" uri="{C3380CC4-5D6E-409C-BE32-E72D297353CC}">
              <c16:uniqueId val="{00000002-19C3-4D93-AB2C-770A62947AA0}"/>
            </c:ext>
          </c:extLst>
        </c:ser>
        <c:ser>
          <c:idx val="3"/>
          <c:order val="3"/>
          <c:tx>
            <c:strRef>
              <c:f>'Perceptions of parliament'!$O$59</c:f>
              <c:strCache>
                <c:ptCount val="1"/>
                <c:pt idx="0">
                  <c:v>Not at All</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parliament'!$O$60:$O$63</c:f>
              <c:numCache>
                <c:formatCode>0%</c:formatCode>
                <c:ptCount val="4"/>
                <c:pt idx="0">
                  <c:v>5.5E-2</c:v>
                </c:pt>
                <c:pt idx="1">
                  <c:v>0.1</c:v>
                </c:pt>
                <c:pt idx="2">
                  <c:v>0.123</c:v>
                </c:pt>
                <c:pt idx="3">
                  <c:v>0.123</c:v>
                </c:pt>
              </c:numCache>
            </c:numRef>
          </c:val>
          <c:extLst>
            <c:ext xmlns:c16="http://schemas.microsoft.com/office/drawing/2014/chart" uri="{C3380CC4-5D6E-409C-BE32-E72D297353CC}">
              <c16:uniqueId val="{00000003-19C3-4D93-AB2C-770A62947AA0}"/>
            </c:ext>
          </c:extLst>
        </c:ser>
        <c:ser>
          <c:idx val="4"/>
          <c:order val="4"/>
          <c:tx>
            <c:strRef>
              <c:f>'Perceptions of parliament'!$P$59</c:f>
              <c:strCache>
                <c:ptCount val="1"/>
                <c:pt idx="0">
                  <c:v>Don’t know</c:v>
                </c:pt>
              </c:strCache>
            </c:strRef>
          </c:tx>
          <c:spPr>
            <a:solidFill>
              <a:srgbClr val="FFFFFF"/>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parliament'!$K$60:$K$63</c:f>
              <c:strCache>
                <c:ptCount val="4"/>
                <c:pt idx="0">
                  <c:v>Providing opportunity to voters to choose among the individual candidates on party lists, instead of voting for party closed - lists</c:v>
                </c:pt>
                <c:pt idx="1">
                  <c:v>Improving conditions for more regular meetings with MPs at their local areas</c:v>
                </c:pt>
                <c:pt idx="2">
                  <c:v>Publishing detailed information on Parliament’s website about the activities of each MP (e.g. amendments, voting, questions, discussion in plenary sessions, legislative initiatives, etc.)</c:v>
                </c:pt>
                <c:pt idx="3">
                  <c:v>Publishing detailed profile of MPs on Parliament’s website</c:v>
                </c:pt>
              </c:strCache>
            </c:strRef>
          </c:cat>
          <c:val>
            <c:numRef>
              <c:f>'Perceptions of parliament'!$P$60:$P$63</c:f>
              <c:numCache>
                <c:formatCode>0%</c:formatCode>
                <c:ptCount val="4"/>
                <c:pt idx="0">
                  <c:v>3.1E-2</c:v>
                </c:pt>
                <c:pt idx="1">
                  <c:v>2.5000000000000001E-2</c:v>
                </c:pt>
                <c:pt idx="2">
                  <c:v>5.8000000000000003E-2</c:v>
                </c:pt>
                <c:pt idx="3">
                  <c:v>4.7E-2</c:v>
                </c:pt>
              </c:numCache>
            </c:numRef>
          </c:val>
          <c:extLst>
            <c:ext xmlns:c16="http://schemas.microsoft.com/office/drawing/2014/chart" uri="{C3380CC4-5D6E-409C-BE32-E72D297353CC}">
              <c16:uniqueId val="{00000004-19C3-4D93-AB2C-770A62947AA0}"/>
            </c:ext>
          </c:extLst>
        </c:ser>
        <c:dLbls>
          <c:showLegendKey val="0"/>
          <c:showVal val="0"/>
          <c:showCatName val="0"/>
          <c:showSerName val="0"/>
          <c:showPercent val="0"/>
          <c:showBubbleSize val="0"/>
        </c:dLbls>
        <c:gapWidth val="90"/>
        <c:overlap val="-5"/>
        <c:axId val="382209208"/>
        <c:axId val="382212736"/>
      </c:barChart>
      <c:catAx>
        <c:axId val="382209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82212736"/>
        <c:crosses val="autoZero"/>
        <c:auto val="1"/>
        <c:lblAlgn val="ctr"/>
        <c:lblOffset val="100"/>
        <c:noMultiLvlLbl val="0"/>
      </c:catAx>
      <c:valAx>
        <c:axId val="3822127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22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n-lt"/>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US" sz="1800" b="1" i="0" u="none" strike="noStrike" baseline="0" dirty="0">
                <a:effectLst/>
                <a:latin typeface="Corbel" panose="020B0503020204020204" pitchFamily="34" charset="0"/>
              </a:rPr>
              <a:t>In your opinion, would the following measures </a:t>
            </a:r>
            <a:r>
              <a:rPr lang="en-US" sz="1800" b="1" i="0" u="sng" strike="noStrike" baseline="0" dirty="0">
                <a:effectLst/>
                <a:latin typeface="Corbel" panose="020B0503020204020204" pitchFamily="34" charset="0"/>
              </a:rPr>
              <a:t>improve the quality of profile of elected MPs?</a:t>
            </a:r>
            <a:endParaRPr lang="en-US" sz="1800" dirty="0">
              <a:latin typeface="Corbel" panose="020B0503020204020204" pitchFamily="34" charset="0"/>
            </a:endParaRPr>
          </a:p>
        </c:rich>
      </c:tx>
      <c:layout>
        <c:manualLayout>
          <c:xMode val="edge"/>
          <c:yMode val="edge"/>
          <c:x val="0.11214889196990808"/>
          <c:y val="2.2926455541089625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'Perceptions of parliament'!$L$50</c:f>
              <c:strCache>
                <c:ptCount val="1"/>
                <c:pt idx="0">
                  <c:v>To a Great Extent</c:v>
                </c:pt>
              </c:strCache>
            </c:strRef>
          </c:tx>
          <c:spPr>
            <a:solidFill>
              <a:srgbClr val="40BAD2">
                <a:lumMod val="50000"/>
              </a:srgbClr>
            </a:solidFill>
            <a:ln>
              <a:noFill/>
            </a:ln>
            <a:effectLst/>
          </c:spPr>
          <c:invertIfNegative val="0"/>
          <c:dPt>
            <c:idx val="0"/>
            <c:invertIfNegative val="0"/>
            <c:bubble3D val="0"/>
            <c:spPr>
              <a:solidFill>
                <a:srgbClr val="40BAD2">
                  <a:lumMod val="50000"/>
                </a:srgbClr>
              </a:solidFill>
              <a:ln>
                <a:noFill/>
              </a:ln>
              <a:effectLst/>
            </c:spPr>
            <c:extLst>
              <c:ext xmlns:c16="http://schemas.microsoft.com/office/drawing/2014/chart" uri="{C3380CC4-5D6E-409C-BE32-E72D297353CC}">
                <c16:uniqueId val="{00000000-BCAB-4E99-B6CE-8516EAA7F6AA}"/>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parliament'!$L$51:$L$54</c:f>
              <c:numCache>
                <c:formatCode>0%</c:formatCode>
                <c:ptCount val="4"/>
                <c:pt idx="0">
                  <c:v>0.47199999999999998</c:v>
                </c:pt>
                <c:pt idx="1">
                  <c:v>0.108</c:v>
                </c:pt>
                <c:pt idx="2">
                  <c:v>0.109</c:v>
                </c:pt>
                <c:pt idx="3">
                  <c:v>8.1000000000000003E-2</c:v>
                </c:pt>
              </c:numCache>
            </c:numRef>
          </c:val>
          <c:extLst>
            <c:ext xmlns:c16="http://schemas.microsoft.com/office/drawing/2014/chart" uri="{C3380CC4-5D6E-409C-BE32-E72D297353CC}">
              <c16:uniqueId val="{00000000-C58E-465F-88C1-942F655A4D9C}"/>
            </c:ext>
          </c:extLst>
        </c:ser>
        <c:ser>
          <c:idx val="1"/>
          <c:order val="1"/>
          <c:tx>
            <c:strRef>
              <c:f>'Perceptions of parliament'!$M$50</c:f>
              <c:strCache>
                <c:ptCount val="1"/>
                <c:pt idx="0">
                  <c:v>Somewhat</c:v>
                </c:pt>
              </c:strCache>
            </c:strRef>
          </c:tx>
          <c:spPr>
            <a:solidFill>
              <a:srgbClr val="40BAD2">
                <a:lumMod val="60000"/>
                <a:lumOff val="40000"/>
              </a:srgb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parliament'!$M$51:$M$54</c:f>
              <c:numCache>
                <c:formatCode>0%</c:formatCode>
                <c:ptCount val="4"/>
                <c:pt idx="0">
                  <c:v>0.30499999999999999</c:v>
                </c:pt>
                <c:pt idx="1">
                  <c:v>0.32300000000000001</c:v>
                </c:pt>
                <c:pt idx="2">
                  <c:v>0.30299999999999999</c:v>
                </c:pt>
                <c:pt idx="3">
                  <c:v>0.20300000000000001</c:v>
                </c:pt>
              </c:numCache>
            </c:numRef>
          </c:val>
          <c:extLst>
            <c:ext xmlns:c16="http://schemas.microsoft.com/office/drawing/2014/chart" uri="{C3380CC4-5D6E-409C-BE32-E72D297353CC}">
              <c16:uniqueId val="{00000001-C58E-465F-88C1-942F655A4D9C}"/>
            </c:ext>
          </c:extLst>
        </c:ser>
        <c:ser>
          <c:idx val="2"/>
          <c:order val="2"/>
          <c:tx>
            <c:strRef>
              <c:f>'Perceptions of parliament'!$N$50</c:f>
              <c:strCache>
                <c:ptCount val="1"/>
                <c:pt idx="0">
                  <c:v>Very Little</c:v>
                </c:pt>
              </c:strCache>
            </c:strRef>
          </c:tx>
          <c:spPr>
            <a:solidFill>
              <a:srgbClr val="FAB9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parliament'!$N$51:$N$54</c:f>
              <c:numCache>
                <c:formatCode>0%</c:formatCode>
                <c:ptCount val="4"/>
                <c:pt idx="0">
                  <c:v>0.11700000000000001</c:v>
                </c:pt>
                <c:pt idx="1">
                  <c:v>0.26100000000000001</c:v>
                </c:pt>
                <c:pt idx="2">
                  <c:v>0.30199999999999999</c:v>
                </c:pt>
                <c:pt idx="3">
                  <c:v>0.30399999999999999</c:v>
                </c:pt>
              </c:numCache>
            </c:numRef>
          </c:val>
          <c:extLst>
            <c:ext xmlns:c16="http://schemas.microsoft.com/office/drawing/2014/chart" uri="{C3380CC4-5D6E-409C-BE32-E72D297353CC}">
              <c16:uniqueId val="{00000002-C58E-465F-88C1-942F655A4D9C}"/>
            </c:ext>
          </c:extLst>
        </c:ser>
        <c:ser>
          <c:idx val="3"/>
          <c:order val="3"/>
          <c:tx>
            <c:strRef>
              <c:f>'Perceptions of parliament'!$O$50</c:f>
              <c:strCache>
                <c:ptCount val="1"/>
                <c:pt idx="0">
                  <c:v>Not at All</c:v>
                </c:pt>
              </c:strCache>
            </c:strRef>
          </c:tx>
          <c:spPr>
            <a:solidFill>
              <a:srgbClr val="EE7008"/>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parliament'!$O$51:$O$54</c:f>
              <c:numCache>
                <c:formatCode>0%</c:formatCode>
                <c:ptCount val="4"/>
                <c:pt idx="0">
                  <c:v>5.8000000000000003E-2</c:v>
                </c:pt>
                <c:pt idx="1">
                  <c:v>0.22800000000000001</c:v>
                </c:pt>
                <c:pt idx="2">
                  <c:v>0.19800000000000001</c:v>
                </c:pt>
                <c:pt idx="3">
                  <c:v>0.33900000000000002</c:v>
                </c:pt>
              </c:numCache>
            </c:numRef>
          </c:val>
          <c:extLst>
            <c:ext xmlns:c16="http://schemas.microsoft.com/office/drawing/2014/chart" uri="{C3380CC4-5D6E-409C-BE32-E72D297353CC}">
              <c16:uniqueId val="{00000003-C58E-465F-88C1-942F655A4D9C}"/>
            </c:ext>
          </c:extLst>
        </c:ser>
        <c:ser>
          <c:idx val="4"/>
          <c:order val="4"/>
          <c:tx>
            <c:strRef>
              <c:f>'Perceptions of parliament'!$P$50</c:f>
              <c:strCache>
                <c:ptCount val="1"/>
                <c:pt idx="0">
                  <c:v>Don’t know</c:v>
                </c:pt>
              </c:strCache>
            </c:strRef>
          </c:tx>
          <c:spPr>
            <a:solidFill>
              <a:srgbClr val="FFFFFF"/>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'Perceptions of parliament'!$K$51:$K$54</c:f>
              <c:strCache>
                <c:ptCount val="4"/>
                <c:pt idx="0">
                  <c:v>MPs are elected directly from citizens based on number of votes they receive and not based on ranking in the list</c:v>
                </c:pt>
                <c:pt idx="1">
                  <c:v>Members of political parties through internal party elections</c:v>
                </c:pt>
                <c:pt idx="2">
                  <c:v>Central structures of political parties based on a prior voting by their members</c:v>
                </c:pt>
                <c:pt idx="3">
                  <c:v>Central structures of political parties (Chairman &amp; Party Chairmanship or Presidency) independently (without consulting with the members)</c:v>
                </c:pt>
              </c:strCache>
            </c:strRef>
          </c:cat>
          <c:val>
            <c:numRef>
              <c:f>'Perceptions of parliament'!$P$51:$P$54</c:f>
              <c:numCache>
                <c:formatCode>0%</c:formatCode>
                <c:ptCount val="4"/>
                <c:pt idx="0">
                  <c:v>4.8000000000000001E-2</c:v>
                </c:pt>
                <c:pt idx="1">
                  <c:v>0.08</c:v>
                </c:pt>
                <c:pt idx="2">
                  <c:v>8.6999999999999994E-2</c:v>
                </c:pt>
                <c:pt idx="3">
                  <c:v>7.2999999999999995E-2</c:v>
                </c:pt>
              </c:numCache>
            </c:numRef>
          </c:val>
          <c:extLst>
            <c:ext xmlns:c16="http://schemas.microsoft.com/office/drawing/2014/chart" uri="{C3380CC4-5D6E-409C-BE32-E72D297353CC}">
              <c16:uniqueId val="{00000004-C58E-465F-88C1-942F655A4D9C}"/>
            </c:ext>
          </c:extLst>
        </c:ser>
        <c:dLbls>
          <c:showLegendKey val="0"/>
          <c:showVal val="0"/>
          <c:showCatName val="0"/>
          <c:showSerName val="0"/>
          <c:showPercent val="0"/>
          <c:showBubbleSize val="0"/>
        </c:dLbls>
        <c:gapWidth val="90"/>
        <c:overlap val="-5"/>
        <c:axId val="382206072"/>
        <c:axId val="382208424"/>
      </c:barChart>
      <c:catAx>
        <c:axId val="38220607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r">
              <a:defRPr sz="1400" b="0" i="0" u="none" strike="noStrike" kern="1200" baseline="0">
                <a:solidFill>
                  <a:schemeClr val="bg1"/>
                </a:solidFill>
                <a:latin typeface="+mn-lt"/>
                <a:ea typeface="+mn-ea"/>
                <a:cs typeface="+mn-cs"/>
              </a:defRPr>
            </a:pPr>
            <a:endParaRPr lang="en-US"/>
          </a:p>
        </c:txPr>
        <c:crossAx val="382208424"/>
        <c:crosses val="autoZero"/>
        <c:auto val="1"/>
        <c:lblAlgn val="ctr"/>
        <c:lblOffset val="100"/>
        <c:noMultiLvlLbl val="0"/>
      </c:catAx>
      <c:valAx>
        <c:axId val="3822084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2206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Corbel" panose="020B0503020204020204" pitchFamily="34" charset="0"/>
                <a:ea typeface="+mn-ea"/>
                <a:cs typeface="+mn-cs"/>
              </a:defRPr>
            </a:pPr>
            <a:r>
              <a:rPr lang="en-US" sz="1800" b="1" dirty="0"/>
              <a:t>How much do you think you know about the following topics</a:t>
            </a:r>
            <a:r>
              <a:rPr lang="en-US" sz="1800" dirty="0"/>
              <a:t>?</a:t>
            </a:r>
          </a:p>
        </c:rich>
      </c:tx>
      <c:layout>
        <c:manualLayout>
          <c:xMode val="edge"/>
          <c:yMode val="edge"/>
          <c:x val="0.12552596254825457"/>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Corbel" panose="020B0503020204020204" pitchFamily="34" charset="0"/>
              <a:ea typeface="+mn-ea"/>
              <a:cs typeface="+mn-cs"/>
            </a:defRPr>
          </a:pPr>
          <a:endParaRPr lang="en-US"/>
        </a:p>
      </c:txPr>
    </c:title>
    <c:autoTitleDeleted val="0"/>
    <c:plotArea>
      <c:layout/>
      <c:barChart>
        <c:barDir val="col"/>
        <c:grouping val="clustered"/>
        <c:varyColors val="0"/>
        <c:ser>
          <c:idx val="0"/>
          <c:order val="0"/>
          <c:tx>
            <c:strRef>
              <c:f>'Perceived knowledge - age'!$D$6</c:f>
              <c:strCache>
                <c:ptCount val="1"/>
                <c:pt idx="0">
                  <c:v>18-30</c:v>
                </c:pt>
              </c:strCache>
            </c:strRef>
          </c:tx>
          <c:spPr>
            <a:solidFill>
              <a:schemeClr val="accent4">
                <a:lumMod val="50000"/>
              </a:schemeClr>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age'!$E$6:$L$6</c:f>
              <c:numCache>
                <c:formatCode>0%</c:formatCode>
                <c:ptCount val="8"/>
                <c:pt idx="0">
                  <c:v>0.37</c:v>
                </c:pt>
                <c:pt idx="1">
                  <c:v>0.43</c:v>
                </c:pt>
                <c:pt idx="2">
                  <c:v>0.33</c:v>
                </c:pt>
                <c:pt idx="3">
                  <c:v>0.28999999999999998</c:v>
                </c:pt>
                <c:pt idx="4">
                  <c:v>0.28999999999999998</c:v>
                </c:pt>
                <c:pt idx="5">
                  <c:v>0.3</c:v>
                </c:pt>
                <c:pt idx="6">
                  <c:v>0.28999999999999998</c:v>
                </c:pt>
                <c:pt idx="7">
                  <c:v>0.18</c:v>
                </c:pt>
              </c:numCache>
            </c:numRef>
          </c:val>
          <c:extLst>
            <c:ext xmlns:c16="http://schemas.microsoft.com/office/drawing/2014/chart" uri="{C3380CC4-5D6E-409C-BE32-E72D297353CC}">
              <c16:uniqueId val="{00000000-B86B-4F49-B7C2-833FD7489E72}"/>
            </c:ext>
          </c:extLst>
        </c:ser>
        <c:ser>
          <c:idx val="1"/>
          <c:order val="1"/>
          <c:tx>
            <c:strRef>
              <c:f>'Perceived knowledge - age'!$D$7</c:f>
              <c:strCache>
                <c:ptCount val="1"/>
                <c:pt idx="0">
                  <c:v>31-45</c:v>
                </c:pt>
              </c:strCache>
            </c:strRef>
          </c:tx>
          <c:spPr>
            <a:solidFill>
              <a:schemeClr val="accent4">
                <a:lumMod val="75000"/>
              </a:schemeClr>
            </a:solidFill>
            <a:ln>
              <a:noFill/>
            </a:ln>
            <a:effectLst/>
          </c:spPr>
          <c:invertIfNegative val="0"/>
          <c:dLbls>
            <c:dLbl>
              <c:idx val="0"/>
              <c:layout>
                <c:manualLayout>
                  <c:x val="-8.1497092607263968E-3"/>
                  <c:y val="5.5205544698189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02-4BAC-AEE7-9A0BA89F2042}"/>
                </c:ext>
              </c:extLst>
            </c:dLbl>
            <c:dLbl>
              <c:idx val="1"/>
              <c:layout>
                <c:manualLayout>
                  <c:x val="-9.7796511128717071E-3"/>
                  <c:y val="5.2748611639362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02-4BAC-AEE7-9A0BA89F2042}"/>
                </c:ext>
              </c:extLst>
            </c:dLbl>
            <c:dLbl>
              <c:idx val="2"/>
              <c:layout>
                <c:manualLayout>
                  <c:x val="-1.1409592965016957E-2"/>
                  <c:y val="5.7662477757017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02-4BAC-AEE7-9A0BA89F2042}"/>
                </c:ext>
              </c:extLst>
            </c:dLbl>
            <c:dLbl>
              <c:idx val="3"/>
              <c:layout>
                <c:manualLayout>
                  <c:x val="-8.1497092607263968E-3"/>
                  <c:y val="5.52055446981899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02-4BAC-AEE7-9A0BA89F2042}"/>
                </c:ext>
              </c:extLst>
            </c:dLbl>
            <c:dLbl>
              <c:idx val="4"/>
              <c:layout>
                <c:manualLayout>
                  <c:x val="-1.3039534817162295E-2"/>
                  <c:y val="6.50332769334999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02-4BAC-AEE7-9A0BA89F2042}"/>
                </c:ext>
              </c:extLst>
            </c:dLbl>
            <c:dLbl>
              <c:idx val="5"/>
              <c:layout>
                <c:manualLayout>
                  <c:x val="-8.1497092607263968E-3"/>
                  <c:y val="6.749020999232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02-4BAC-AEE7-9A0BA89F2042}"/>
                </c:ext>
              </c:extLst>
            </c:dLbl>
            <c:dLbl>
              <c:idx val="6"/>
              <c:layout>
                <c:manualLayout>
                  <c:x val="-1.1409592965016957E-2"/>
                  <c:y val="8.2231808345292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02-4BAC-AEE7-9A0BA89F2042}"/>
                </c:ext>
              </c:extLst>
            </c:dLbl>
            <c:dLbl>
              <c:idx val="7"/>
              <c:layout>
                <c:manualLayout>
                  <c:x val="-1.4669476669307515E-2"/>
                  <c:y val="6.749020999232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02-4BAC-AEE7-9A0BA89F2042}"/>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age'!$E$7:$L$7</c:f>
              <c:numCache>
                <c:formatCode>0%</c:formatCode>
                <c:ptCount val="8"/>
                <c:pt idx="0">
                  <c:v>0.45</c:v>
                </c:pt>
                <c:pt idx="1">
                  <c:v>0.51</c:v>
                </c:pt>
                <c:pt idx="2">
                  <c:v>0.43</c:v>
                </c:pt>
                <c:pt idx="3">
                  <c:v>0.39</c:v>
                </c:pt>
                <c:pt idx="4">
                  <c:v>0.38</c:v>
                </c:pt>
                <c:pt idx="5">
                  <c:v>0.38</c:v>
                </c:pt>
                <c:pt idx="6">
                  <c:v>0.37</c:v>
                </c:pt>
                <c:pt idx="7">
                  <c:v>0.25</c:v>
                </c:pt>
              </c:numCache>
            </c:numRef>
          </c:val>
          <c:extLst>
            <c:ext xmlns:c16="http://schemas.microsoft.com/office/drawing/2014/chart" uri="{C3380CC4-5D6E-409C-BE32-E72D297353CC}">
              <c16:uniqueId val="{00000001-B86B-4F49-B7C2-833FD7489E72}"/>
            </c:ext>
          </c:extLst>
        </c:ser>
        <c:ser>
          <c:idx val="2"/>
          <c:order val="2"/>
          <c:tx>
            <c:strRef>
              <c:f>'Perceived knowledge - age'!$D$8</c:f>
              <c:strCache>
                <c:ptCount val="1"/>
                <c:pt idx="0">
                  <c:v>46-60</c:v>
                </c:pt>
              </c:strCache>
            </c:strRef>
          </c:tx>
          <c:spPr>
            <a:solidFill>
              <a:schemeClr val="accent4">
                <a:lumMod val="60000"/>
                <a:lumOff val="40000"/>
              </a:schemeClr>
            </a:solidFill>
            <a:ln>
              <a:noFill/>
            </a:ln>
            <a:effectLst/>
          </c:spPr>
          <c:invertIfNegative val="0"/>
          <c:dLbls>
            <c:dLbl>
              <c:idx val="3"/>
              <c:layout>
                <c:manualLayout>
                  <c:x val="0"/>
                  <c:y val="-9.8277322353100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02-4BAC-AEE7-9A0BA89F2042}"/>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age'!$E$8:$L$8</c:f>
              <c:numCache>
                <c:formatCode>0%</c:formatCode>
                <c:ptCount val="8"/>
                <c:pt idx="0">
                  <c:v>0.44</c:v>
                </c:pt>
                <c:pt idx="1">
                  <c:v>0.42</c:v>
                </c:pt>
                <c:pt idx="2">
                  <c:v>0.4</c:v>
                </c:pt>
                <c:pt idx="3">
                  <c:v>0.36</c:v>
                </c:pt>
                <c:pt idx="4">
                  <c:v>0.36</c:v>
                </c:pt>
                <c:pt idx="5">
                  <c:v>0.35</c:v>
                </c:pt>
                <c:pt idx="6">
                  <c:v>0.33</c:v>
                </c:pt>
                <c:pt idx="7">
                  <c:v>0.23</c:v>
                </c:pt>
              </c:numCache>
            </c:numRef>
          </c:val>
          <c:extLst>
            <c:ext xmlns:c16="http://schemas.microsoft.com/office/drawing/2014/chart" uri="{C3380CC4-5D6E-409C-BE32-E72D297353CC}">
              <c16:uniqueId val="{00000002-B86B-4F49-B7C2-833FD7489E72}"/>
            </c:ext>
          </c:extLst>
        </c:ser>
        <c:ser>
          <c:idx val="3"/>
          <c:order val="3"/>
          <c:tx>
            <c:strRef>
              <c:f>'Perceived knowledge - age'!$D$9</c:f>
              <c:strCache>
                <c:ptCount val="1"/>
                <c:pt idx="0">
                  <c:v>61-75</c:v>
                </c:pt>
              </c:strCache>
            </c:strRef>
          </c:tx>
          <c:spPr>
            <a:solidFill>
              <a:schemeClr val="accent4">
                <a:lumMod val="40000"/>
                <a:lumOff val="60000"/>
              </a:schemeClr>
            </a:solidFill>
            <a:ln>
              <a:noFill/>
            </a:ln>
            <a:effectLst/>
          </c:spPr>
          <c:invertIfNegative val="0"/>
          <c:dLbls>
            <c:dLbl>
              <c:idx val="3"/>
              <c:layout>
                <c:manualLayout>
                  <c:x val="8.1497092607263968E-3"/>
                  <c:y val="-2.45693305882753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02-4BAC-AEE7-9A0BA89F2042}"/>
                </c:ext>
              </c:extLst>
            </c:dLbl>
            <c:dLbl>
              <c:idx val="4"/>
              <c:layout>
                <c:manualLayout>
                  <c:x val="1.3039534817162236E-2"/>
                  <c:y val="1.2284665294137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02-4BAC-AEE7-9A0BA89F2042}"/>
                </c:ext>
              </c:extLst>
            </c:dLbl>
            <c:dLbl>
              <c:idx val="6"/>
              <c:layout>
                <c:manualLayout>
                  <c:x val="1.3039534817162236E-2"/>
                  <c:y val="4.91386611765493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02-4BAC-AEE7-9A0BA89F2042}"/>
                </c:ext>
              </c:extLst>
            </c:dLbl>
            <c:dLbl>
              <c:idx val="7"/>
              <c:layout>
                <c:manualLayout>
                  <c:x val="8.1497092607263968E-3"/>
                  <c:y val="7.37079917648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02-4BAC-AEE7-9A0BA89F2042}"/>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'Perceived knowledge - age'!$E$5:$L$5</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'Perceived knowledge - age'!$E$9:$L$9</c:f>
              <c:numCache>
                <c:formatCode>0%</c:formatCode>
                <c:ptCount val="8"/>
                <c:pt idx="0">
                  <c:v>0.5</c:v>
                </c:pt>
                <c:pt idx="1">
                  <c:v>0.48</c:v>
                </c:pt>
                <c:pt idx="2">
                  <c:v>0.44</c:v>
                </c:pt>
                <c:pt idx="3">
                  <c:v>0.39</c:v>
                </c:pt>
                <c:pt idx="4">
                  <c:v>0.34</c:v>
                </c:pt>
                <c:pt idx="5">
                  <c:v>0.31</c:v>
                </c:pt>
                <c:pt idx="6">
                  <c:v>0.36</c:v>
                </c:pt>
                <c:pt idx="7">
                  <c:v>0.22</c:v>
                </c:pt>
              </c:numCache>
            </c:numRef>
          </c:val>
          <c:extLst>
            <c:ext xmlns:c16="http://schemas.microsoft.com/office/drawing/2014/chart" uri="{C3380CC4-5D6E-409C-BE32-E72D297353CC}">
              <c16:uniqueId val="{00000003-B86B-4F49-B7C2-833FD7489E72}"/>
            </c:ext>
          </c:extLst>
        </c:ser>
        <c:dLbls>
          <c:showLegendKey val="0"/>
          <c:showVal val="0"/>
          <c:showCatName val="0"/>
          <c:showSerName val="0"/>
          <c:showPercent val="0"/>
          <c:showBubbleSize val="0"/>
        </c:dLbls>
        <c:gapWidth val="95"/>
        <c:overlap val="-5"/>
        <c:axId val="377825480"/>
        <c:axId val="377825872"/>
      </c:barChart>
      <c:catAx>
        <c:axId val="37782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377825872"/>
        <c:crosses val="autoZero"/>
        <c:auto val="1"/>
        <c:lblAlgn val="ctr"/>
        <c:lblOffset val="100"/>
        <c:noMultiLvlLbl val="0"/>
      </c:catAx>
      <c:valAx>
        <c:axId val="37782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377825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Corbel" panose="020B05030202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Corbel" panose="020B0503020204020204" pitchFamily="34" charset="0"/>
                <a:ea typeface="+mn-ea"/>
                <a:cs typeface="+mn-cs"/>
              </a:defRPr>
            </a:pPr>
            <a:r>
              <a:rPr lang="en-US" sz="1800" b="1" baseline="0" dirty="0">
                <a:solidFill>
                  <a:srgbClr val="F2F2F2"/>
                </a:solidFill>
              </a:rPr>
              <a:t>How interested are you in the following topics?</a:t>
            </a:r>
          </a:p>
          <a:p>
            <a:pPr>
              <a:defRPr sz="1800"/>
            </a:pPr>
            <a:endParaRPr lang="en-US" sz="1800" b="0" i="1" dirty="0"/>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Corbel" panose="020B0503020204020204" pitchFamily="34" charset="0"/>
              <a:ea typeface="+mn-ea"/>
              <a:cs typeface="+mn-cs"/>
            </a:defRPr>
          </a:pPr>
          <a:endParaRPr lang="en-US"/>
        </a:p>
      </c:txPr>
    </c:title>
    <c:autoTitleDeleted val="0"/>
    <c:plotArea>
      <c:layout/>
      <c:barChart>
        <c:barDir val="col"/>
        <c:grouping val="clustered"/>
        <c:varyColors val="0"/>
        <c:ser>
          <c:idx val="0"/>
          <c:order val="0"/>
          <c:tx>
            <c:strRef>
              <c:f>'interest age and gender'!$B$3</c:f>
              <c:strCache>
                <c:ptCount val="1"/>
                <c:pt idx="0">
                  <c:v>18-30</c:v>
                </c:pt>
              </c:strCache>
            </c:strRef>
          </c:tx>
          <c:spPr>
            <a:solidFill>
              <a:schemeClr val="accent4">
                <a:lumMod val="50000"/>
              </a:schemeClr>
            </a:solidFill>
            <a:ln>
              <a:noFill/>
            </a:ln>
            <a:effectLst/>
          </c:spPr>
          <c:invertIfNegative val="0"/>
          <c:dLbls>
            <c:dLbl>
              <c:idx val="1"/>
              <c:layout>
                <c:manualLayout>
                  <c:x val="-4.9255810634290728E-3"/>
                  <c:y val="1.9268915351616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29-4667-8EB5-8A425F0DD2E4}"/>
                </c:ext>
              </c:extLst>
            </c:dLbl>
            <c:dLbl>
              <c:idx val="2"/>
              <c:layout>
                <c:manualLayout>
                  <c:x val="-6.567441417905431E-3"/>
                  <c:y val="2.4086144189521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29-4667-8EB5-8A425F0DD2E4}"/>
                </c:ext>
              </c:extLst>
            </c:dLbl>
            <c:dLbl>
              <c:idx val="3"/>
              <c:layout>
                <c:manualLayout>
                  <c:x val="-3.2837207089527155E-3"/>
                  <c:y val="1.9268915351616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29-4667-8EB5-8A425F0DD2E4}"/>
                </c:ext>
              </c:extLst>
            </c:dLbl>
            <c:dLbl>
              <c:idx val="4"/>
              <c:layout>
                <c:manualLayout>
                  <c:x val="-1.6418603544763577E-3"/>
                  <c:y val="4.5763673960090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29-4667-8EB5-8A425F0DD2E4}"/>
                </c:ext>
              </c:extLst>
            </c:dLbl>
            <c:dLbl>
              <c:idx val="5"/>
              <c:layout>
                <c:manualLayout>
                  <c:x val="-9.8511621268581456E-3"/>
                  <c:y val="9.8753191177036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29-4667-8EB5-8A425F0DD2E4}"/>
                </c:ext>
              </c:extLst>
            </c:dLbl>
            <c:dLbl>
              <c:idx val="6"/>
              <c:layout>
                <c:manualLayout>
                  <c:x val="-1.477674319028722E-2"/>
                  <c:y val="9.3935962339132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29-4667-8EB5-8A425F0DD2E4}"/>
                </c:ext>
              </c:extLst>
            </c:dLbl>
            <c:dLbl>
              <c:idx val="7"/>
              <c:layout>
                <c:manualLayout>
                  <c:x val="-6.5674414179055516E-3"/>
                  <c:y val="6.9849818149611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29-4667-8EB5-8A425F0DD2E4}"/>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gender'!$C$3:$J$3</c:f>
              <c:numCache>
                <c:formatCode>0%</c:formatCode>
                <c:ptCount val="8"/>
                <c:pt idx="0">
                  <c:v>0.36</c:v>
                </c:pt>
                <c:pt idx="1">
                  <c:v>0.49</c:v>
                </c:pt>
                <c:pt idx="2">
                  <c:v>0.41</c:v>
                </c:pt>
                <c:pt idx="3">
                  <c:v>0.35</c:v>
                </c:pt>
                <c:pt idx="4">
                  <c:v>0.33</c:v>
                </c:pt>
                <c:pt idx="5">
                  <c:v>0.36</c:v>
                </c:pt>
                <c:pt idx="6">
                  <c:v>0.31</c:v>
                </c:pt>
                <c:pt idx="7">
                  <c:v>0.37</c:v>
                </c:pt>
              </c:numCache>
            </c:numRef>
          </c:val>
          <c:extLst>
            <c:ext xmlns:c16="http://schemas.microsoft.com/office/drawing/2014/chart" uri="{C3380CC4-5D6E-409C-BE32-E72D297353CC}">
              <c16:uniqueId val="{00000000-59D1-4283-B080-D95D84B108B0}"/>
            </c:ext>
          </c:extLst>
        </c:ser>
        <c:ser>
          <c:idx val="1"/>
          <c:order val="1"/>
          <c:tx>
            <c:strRef>
              <c:f>'interest age and gender'!$B$4</c:f>
              <c:strCache>
                <c:ptCount val="1"/>
                <c:pt idx="0">
                  <c:v>31-45</c:v>
                </c:pt>
              </c:strCache>
            </c:strRef>
          </c:tx>
          <c:spPr>
            <a:solidFill>
              <a:schemeClr val="accent4">
                <a:lumMod val="75000"/>
              </a:schemeClr>
            </a:solidFill>
            <a:ln>
              <a:noFill/>
            </a:ln>
            <a:effectLst/>
          </c:spPr>
          <c:invertIfNegative val="0"/>
          <c:dLbls>
            <c:dLbl>
              <c:idx val="1"/>
              <c:layout>
                <c:manualLayout>
                  <c:x val="-1.477674319028722E-2"/>
                  <c:y val="3.612921628428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29-4667-8EB5-8A425F0DD2E4}"/>
                </c:ext>
              </c:extLst>
            </c:dLbl>
            <c:dLbl>
              <c:idx val="2"/>
              <c:layout>
                <c:manualLayout>
                  <c:x val="-1.6418603544763578E-2"/>
                  <c:y val="5.780674605485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29-4667-8EB5-8A425F0DD2E4}"/>
                </c:ext>
              </c:extLst>
            </c:dLbl>
            <c:dLbl>
              <c:idx val="3"/>
              <c:layout>
                <c:manualLayout>
                  <c:x val="-1.3134882835810862E-2"/>
                  <c:y val="1.9268915351616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29-4667-8EB5-8A425F0DD2E4}"/>
                </c:ext>
              </c:extLst>
            </c:dLbl>
            <c:dLbl>
              <c:idx val="4"/>
              <c:layout>
                <c:manualLayout>
                  <c:x val="-1.8060463899239994E-2"/>
                  <c:y val="9.6344576758084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29-4667-8EB5-8A425F0DD2E4}"/>
                </c:ext>
              </c:extLst>
            </c:dLbl>
            <c:dLbl>
              <c:idx val="5"/>
              <c:layout>
                <c:manualLayout>
                  <c:x val="-2.2986044962669008E-2"/>
                  <c:y val="3.8537830703233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29-4667-8EB5-8A425F0DD2E4}"/>
                </c:ext>
              </c:extLst>
            </c:dLbl>
            <c:dLbl>
              <c:idx val="6"/>
              <c:layout>
                <c:manualLayout>
                  <c:x val="-1.6418603544763578E-2"/>
                  <c:y val="5.780674605485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29-4667-8EB5-8A425F0DD2E4}"/>
                </c:ext>
              </c:extLst>
            </c:dLbl>
            <c:dLbl>
              <c:idx val="7"/>
              <c:layout>
                <c:manualLayout>
                  <c:x val="-1.477674319028734E-2"/>
                  <c:y val="4.5763673960090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29-4667-8EB5-8A425F0DD2E4}"/>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gender'!$C$4:$J$4</c:f>
              <c:numCache>
                <c:formatCode>0%</c:formatCode>
                <c:ptCount val="8"/>
                <c:pt idx="0">
                  <c:v>0.42</c:v>
                </c:pt>
                <c:pt idx="1">
                  <c:v>0.55000000000000004</c:v>
                </c:pt>
                <c:pt idx="2">
                  <c:v>0.49</c:v>
                </c:pt>
                <c:pt idx="3">
                  <c:v>0.41</c:v>
                </c:pt>
                <c:pt idx="4">
                  <c:v>0.35</c:v>
                </c:pt>
                <c:pt idx="5">
                  <c:v>0.38</c:v>
                </c:pt>
                <c:pt idx="6">
                  <c:v>0.34</c:v>
                </c:pt>
                <c:pt idx="7">
                  <c:v>0.41</c:v>
                </c:pt>
              </c:numCache>
            </c:numRef>
          </c:val>
          <c:extLst>
            <c:ext xmlns:c16="http://schemas.microsoft.com/office/drawing/2014/chart" uri="{C3380CC4-5D6E-409C-BE32-E72D297353CC}">
              <c16:uniqueId val="{00000001-59D1-4283-B080-D95D84B108B0}"/>
            </c:ext>
          </c:extLst>
        </c:ser>
        <c:ser>
          <c:idx val="2"/>
          <c:order val="2"/>
          <c:tx>
            <c:strRef>
              <c:f>'interest age and gender'!$B$5</c:f>
              <c:strCache>
                <c:ptCount val="1"/>
                <c:pt idx="0">
                  <c:v>46-60</c:v>
                </c:pt>
              </c:strCache>
            </c:strRef>
          </c:tx>
          <c:spPr>
            <a:solidFill>
              <a:schemeClr val="accent4">
                <a:lumMod val="60000"/>
                <a:lumOff val="40000"/>
              </a:schemeClr>
            </a:solidFill>
            <a:ln>
              <a:noFill/>
            </a:ln>
            <a:effectLst/>
          </c:spPr>
          <c:invertIfNegative val="0"/>
          <c:dLbls>
            <c:dLbl>
              <c:idx val="2"/>
              <c:layout>
                <c:manualLayout>
                  <c:x val="0"/>
                  <c:y val="-1.2043072094760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29-4667-8EB5-8A425F0DD2E4}"/>
                </c:ext>
              </c:extLst>
            </c:dLbl>
            <c:dLbl>
              <c:idx val="6"/>
              <c:layout>
                <c:manualLayout>
                  <c:x val="-3.2837207089527155E-3"/>
                  <c:y val="-3.8537830703233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29-4667-8EB5-8A425F0DD2E4}"/>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gender'!$C$5:$J$5</c:f>
              <c:numCache>
                <c:formatCode>0%</c:formatCode>
                <c:ptCount val="8"/>
                <c:pt idx="0">
                  <c:v>0.45</c:v>
                </c:pt>
                <c:pt idx="1">
                  <c:v>0.55000000000000004</c:v>
                </c:pt>
                <c:pt idx="2">
                  <c:v>0.47</c:v>
                </c:pt>
                <c:pt idx="3">
                  <c:v>0.42</c:v>
                </c:pt>
                <c:pt idx="4">
                  <c:v>0.37</c:v>
                </c:pt>
                <c:pt idx="5">
                  <c:v>0.36</c:v>
                </c:pt>
                <c:pt idx="6">
                  <c:v>0.31</c:v>
                </c:pt>
                <c:pt idx="7">
                  <c:v>0.41</c:v>
                </c:pt>
              </c:numCache>
            </c:numRef>
          </c:val>
          <c:extLst>
            <c:ext xmlns:c16="http://schemas.microsoft.com/office/drawing/2014/chart" uri="{C3380CC4-5D6E-409C-BE32-E72D297353CC}">
              <c16:uniqueId val="{00000002-59D1-4283-B080-D95D84B108B0}"/>
            </c:ext>
          </c:extLst>
        </c:ser>
        <c:ser>
          <c:idx val="3"/>
          <c:order val="3"/>
          <c:tx>
            <c:strRef>
              <c:f>'interest age and gender'!$B$6</c:f>
              <c:strCache>
                <c:ptCount val="1"/>
                <c:pt idx="0">
                  <c:v>61-75</c:v>
                </c:pt>
              </c:strCache>
            </c:strRef>
          </c:tx>
          <c:spPr>
            <a:solidFill>
              <a:schemeClr val="accent4">
                <a:lumMod val="40000"/>
                <a:lumOff val="60000"/>
              </a:schemeClr>
            </a:solidFill>
            <a:ln>
              <a:noFill/>
            </a:ln>
            <a:effectLst/>
          </c:spPr>
          <c:invertIfNegative val="0"/>
          <c:dLbls>
            <c:dLbl>
              <c:idx val="1"/>
              <c:layout>
                <c:manualLayout>
                  <c:x val="1.477674319028722E-2"/>
                  <c:y val="4.8172288379042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29-4667-8EB5-8A425F0DD2E4}"/>
                </c:ext>
              </c:extLst>
            </c:dLbl>
            <c:dLbl>
              <c:idx val="2"/>
              <c:layout>
                <c:manualLayout>
                  <c:x val="1.6418603544763516E-2"/>
                  <c:y val="2.4086144189520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29-4667-8EB5-8A425F0DD2E4}"/>
                </c:ext>
              </c:extLst>
            </c:dLbl>
            <c:dLbl>
              <c:idx val="5"/>
              <c:layout>
                <c:manualLayout>
                  <c:x val="1.1493022481334504E-2"/>
                  <c:y val="-9.6344576758085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29-4667-8EB5-8A425F0DD2E4}"/>
                </c:ext>
              </c:extLst>
            </c:dLbl>
            <c:dLbl>
              <c:idx val="7"/>
              <c:layout>
                <c:manualLayout>
                  <c:x val="6.5674414179053104E-3"/>
                  <c:y val="-4.41574209038277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29-4667-8EB5-8A425F0DD2E4}"/>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age and gender'!$C$2:$J$2</c:f>
              <c:strCache>
                <c:ptCount val="8"/>
                <c:pt idx="0">
                  <c:v>Politics in Albania</c:v>
                </c:pt>
                <c:pt idx="1">
                  <c:v>Local self - government</c:v>
                </c:pt>
                <c:pt idx="2">
                  <c:v>Government</c:v>
                </c:pt>
                <c:pt idx="3">
                  <c:v>Parliament</c:v>
                </c:pt>
                <c:pt idx="4">
                  <c:v>Role of MPs</c:v>
                </c:pt>
                <c:pt idx="5">
                  <c:v>Role of the President</c:v>
                </c:pt>
                <c:pt idx="6">
                  <c:v>Political Parties</c:v>
                </c:pt>
                <c:pt idx="7">
                  <c:v>Programs of political parties</c:v>
                </c:pt>
              </c:strCache>
            </c:strRef>
          </c:cat>
          <c:val>
            <c:numRef>
              <c:f>'interest age and gender'!$C$6:$J$6</c:f>
              <c:numCache>
                <c:formatCode>0%</c:formatCode>
                <c:ptCount val="8"/>
                <c:pt idx="0">
                  <c:v>0.52</c:v>
                </c:pt>
                <c:pt idx="1">
                  <c:v>0.56000000000000005</c:v>
                </c:pt>
                <c:pt idx="2">
                  <c:v>0.51</c:v>
                </c:pt>
                <c:pt idx="3">
                  <c:v>0.46</c:v>
                </c:pt>
                <c:pt idx="4">
                  <c:v>0.43</c:v>
                </c:pt>
                <c:pt idx="5">
                  <c:v>0.39</c:v>
                </c:pt>
                <c:pt idx="6">
                  <c:v>0.42</c:v>
                </c:pt>
                <c:pt idx="7">
                  <c:v>0.44</c:v>
                </c:pt>
              </c:numCache>
            </c:numRef>
          </c:val>
          <c:extLst>
            <c:ext xmlns:c16="http://schemas.microsoft.com/office/drawing/2014/chart" uri="{C3380CC4-5D6E-409C-BE32-E72D297353CC}">
              <c16:uniqueId val="{00000003-59D1-4283-B080-D95D84B108B0}"/>
            </c:ext>
          </c:extLst>
        </c:ser>
        <c:dLbls>
          <c:showLegendKey val="0"/>
          <c:showVal val="0"/>
          <c:showCatName val="0"/>
          <c:showSerName val="0"/>
          <c:showPercent val="0"/>
          <c:showBubbleSize val="0"/>
        </c:dLbls>
        <c:gapWidth val="95"/>
        <c:overlap val="-5"/>
        <c:axId val="377827440"/>
        <c:axId val="377827832"/>
      </c:barChart>
      <c:catAx>
        <c:axId val="37782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bg1"/>
                </a:solidFill>
                <a:latin typeface="Corbel" panose="020B0503020204020204" pitchFamily="34" charset="0"/>
                <a:ea typeface="+mn-ea"/>
                <a:cs typeface="+mn-cs"/>
              </a:defRPr>
            </a:pPr>
            <a:endParaRPr lang="en-US"/>
          </a:p>
        </c:txPr>
        <c:crossAx val="377827832"/>
        <c:crosses val="autoZero"/>
        <c:auto val="1"/>
        <c:lblAlgn val="ctr"/>
        <c:lblOffset val="100"/>
        <c:noMultiLvlLbl val="0"/>
      </c:catAx>
      <c:valAx>
        <c:axId val="377827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37782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1"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Corbel" panose="020B0503020204020204" pitchFamily="34" charset="0"/>
                <a:ea typeface="+mn-ea"/>
                <a:cs typeface="+mn-cs"/>
              </a:defRPr>
            </a:pPr>
            <a:r>
              <a:rPr lang="en-US" sz="1800" b="1" i="0" baseline="0" dirty="0">
                <a:solidFill>
                  <a:schemeClr val="bg1"/>
                </a:solidFill>
                <a:effectLst/>
              </a:rPr>
              <a:t>How interested are you in the following topics?</a:t>
            </a:r>
          </a:p>
          <a:p>
            <a:pPr marL="0" marR="0" lvl="1" indent="0" algn="ctr" defTabSz="914400" rtl="0" eaLnBrk="1" fontAlgn="auto" latinLnBrk="0" hangingPunct="1">
              <a:lnSpc>
                <a:spcPct val="100000"/>
              </a:lnSpc>
              <a:spcBef>
                <a:spcPts val="0"/>
              </a:spcBef>
              <a:spcAft>
                <a:spcPts val="0"/>
              </a:spcAft>
              <a:buClrTx/>
              <a:buSzTx/>
              <a:buFontTx/>
              <a:buNone/>
              <a:tabLst/>
              <a:defRPr sz="1800"/>
            </a:pPr>
            <a:r>
              <a:rPr lang="en-US" sz="1200" b="1" i="0" baseline="0" dirty="0">
                <a:solidFill>
                  <a:schemeClr val="bg1"/>
                </a:solidFill>
                <a:effectLst/>
              </a:rPr>
              <a:t>(level of interest by gender)</a:t>
            </a:r>
            <a:endParaRPr lang="en-US" sz="1200" b="1" dirty="0">
              <a:solidFill>
                <a:schemeClr val="bg1"/>
              </a:solidFill>
              <a:effectLst/>
            </a:endParaRPr>
          </a:p>
        </c:rich>
      </c:tx>
      <c:layout>
        <c:manualLayout>
          <c:xMode val="edge"/>
          <c:yMode val="edge"/>
          <c:x val="0.17855902777777777"/>
          <c:y val="0"/>
        </c:manualLayout>
      </c:layout>
      <c:overlay val="0"/>
      <c:spPr>
        <a:noFill/>
        <a:ln>
          <a:noFill/>
        </a:ln>
        <a:effectLst/>
      </c:spPr>
      <c:txPr>
        <a:bodyPr rot="0" spcFirstLastPara="1" vertOverflow="ellipsis" vert="horz" wrap="square" anchor="ctr" anchorCtr="1"/>
        <a:lstStyle/>
        <a:p>
          <a:pPr marL="0" marR="0" lvl="1"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Corbel" panose="020B0503020204020204" pitchFamily="34" charset="0"/>
              <a:ea typeface="+mn-ea"/>
              <a:cs typeface="+mn-cs"/>
            </a:defRPr>
          </a:pPr>
          <a:endParaRPr lang="en-US"/>
        </a:p>
      </c:txPr>
    </c:title>
    <c:autoTitleDeleted val="0"/>
    <c:plotArea>
      <c:layout/>
      <c:barChart>
        <c:barDir val="bar"/>
        <c:grouping val="clustered"/>
        <c:varyColors val="0"/>
        <c:ser>
          <c:idx val="0"/>
          <c:order val="0"/>
          <c:tx>
            <c:strRef>
              <c:f>'interest age and gender'!$B$28</c:f>
              <c:strCache>
                <c:ptCount val="1"/>
                <c:pt idx="0">
                  <c:v>Male</c:v>
                </c:pt>
              </c:strCache>
            </c:strRef>
          </c:tx>
          <c:spPr>
            <a:pattFill prst="ltUpDiag">
              <a:fgClr>
                <a:srgbClr val="ED7D31"/>
              </a:fgClr>
              <a:bgClr>
                <a:schemeClr val="bg1"/>
              </a:bgClr>
            </a:patt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age and gender'!$C$27:$J$27</c:f>
              <c:strCache>
                <c:ptCount val="8"/>
                <c:pt idx="0">
                  <c:v>Local self - government</c:v>
                </c:pt>
                <c:pt idx="1">
                  <c:v>Government</c:v>
                </c:pt>
                <c:pt idx="2">
                  <c:v>Politics in Albania</c:v>
                </c:pt>
                <c:pt idx="3">
                  <c:v>Parliament</c:v>
                </c:pt>
                <c:pt idx="4">
                  <c:v>Programs of political parties</c:v>
                </c:pt>
                <c:pt idx="5">
                  <c:v>Role of the President</c:v>
                </c:pt>
                <c:pt idx="6">
                  <c:v>Role of MPs</c:v>
                </c:pt>
                <c:pt idx="7">
                  <c:v>Political Parties</c:v>
                </c:pt>
              </c:strCache>
            </c:strRef>
          </c:cat>
          <c:val>
            <c:numRef>
              <c:f>'interest age and gender'!$C$28:$J$28</c:f>
              <c:numCache>
                <c:formatCode>0%</c:formatCode>
                <c:ptCount val="8"/>
                <c:pt idx="0">
                  <c:v>0.59</c:v>
                </c:pt>
                <c:pt idx="1">
                  <c:v>0.51</c:v>
                </c:pt>
                <c:pt idx="2">
                  <c:v>0.49</c:v>
                </c:pt>
                <c:pt idx="3">
                  <c:v>0.46</c:v>
                </c:pt>
                <c:pt idx="4">
                  <c:v>0.45</c:v>
                </c:pt>
                <c:pt idx="5">
                  <c:v>0.42</c:v>
                </c:pt>
                <c:pt idx="6">
                  <c:v>0.41</c:v>
                </c:pt>
                <c:pt idx="7">
                  <c:v>0.38</c:v>
                </c:pt>
              </c:numCache>
            </c:numRef>
          </c:val>
          <c:extLst>
            <c:ext xmlns:c16="http://schemas.microsoft.com/office/drawing/2014/chart" uri="{C3380CC4-5D6E-409C-BE32-E72D297353CC}">
              <c16:uniqueId val="{00000000-F3EF-4E05-93E0-6586100708AF}"/>
            </c:ext>
          </c:extLst>
        </c:ser>
        <c:ser>
          <c:idx val="1"/>
          <c:order val="1"/>
          <c:tx>
            <c:strRef>
              <c:f>'interest age and gender'!$B$29</c:f>
              <c:strCache>
                <c:ptCount val="1"/>
                <c:pt idx="0">
                  <c:v>Female</c:v>
                </c:pt>
              </c:strCache>
            </c:strRef>
          </c:tx>
          <c:spPr>
            <a:solidFill>
              <a:srgbClr val="ED7D31"/>
            </a:solidFill>
            <a:ln>
              <a:noFill/>
            </a:ln>
            <a:effectLst/>
          </c:spPr>
          <c:invertIfNegative val="0"/>
          <c:dLbls>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3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'interest age and gender'!$C$27:$J$27</c:f>
              <c:strCache>
                <c:ptCount val="8"/>
                <c:pt idx="0">
                  <c:v>Local self - government</c:v>
                </c:pt>
                <c:pt idx="1">
                  <c:v>Government</c:v>
                </c:pt>
                <c:pt idx="2">
                  <c:v>Politics in Albania</c:v>
                </c:pt>
                <c:pt idx="3">
                  <c:v>Parliament</c:v>
                </c:pt>
                <c:pt idx="4">
                  <c:v>Programs of political parties</c:v>
                </c:pt>
                <c:pt idx="5">
                  <c:v>Role of the President</c:v>
                </c:pt>
                <c:pt idx="6">
                  <c:v>Role of MPs</c:v>
                </c:pt>
                <c:pt idx="7">
                  <c:v>Political Parties</c:v>
                </c:pt>
              </c:strCache>
            </c:strRef>
          </c:cat>
          <c:val>
            <c:numRef>
              <c:f>'interest age and gender'!$C$29:$J$29</c:f>
              <c:numCache>
                <c:formatCode>0%</c:formatCode>
                <c:ptCount val="8"/>
                <c:pt idx="0">
                  <c:v>0.48</c:v>
                </c:pt>
                <c:pt idx="1">
                  <c:v>0.41</c:v>
                </c:pt>
                <c:pt idx="2">
                  <c:v>0.35</c:v>
                </c:pt>
                <c:pt idx="3">
                  <c:v>0.34</c:v>
                </c:pt>
                <c:pt idx="4">
                  <c:v>0.35</c:v>
                </c:pt>
                <c:pt idx="5">
                  <c:v>0.32</c:v>
                </c:pt>
                <c:pt idx="6">
                  <c:v>0.3</c:v>
                </c:pt>
                <c:pt idx="7">
                  <c:v>0.28000000000000003</c:v>
                </c:pt>
              </c:numCache>
            </c:numRef>
          </c:val>
          <c:extLst>
            <c:ext xmlns:c16="http://schemas.microsoft.com/office/drawing/2014/chart" uri="{C3380CC4-5D6E-409C-BE32-E72D297353CC}">
              <c16:uniqueId val="{00000001-F3EF-4E05-93E0-6586100708AF}"/>
            </c:ext>
          </c:extLst>
        </c:ser>
        <c:dLbls>
          <c:showLegendKey val="0"/>
          <c:showVal val="0"/>
          <c:showCatName val="0"/>
          <c:showSerName val="0"/>
          <c:showPercent val="0"/>
          <c:showBubbleSize val="0"/>
        </c:dLbls>
        <c:gapWidth val="15"/>
        <c:overlap val="60"/>
        <c:axId val="376222448"/>
        <c:axId val="380273584"/>
      </c:barChart>
      <c:catAx>
        <c:axId val="376222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crossAx val="380273584"/>
        <c:crosses val="autoZero"/>
        <c:auto val="1"/>
        <c:lblAlgn val="ctr"/>
        <c:lblOffset val="100"/>
        <c:noMultiLvlLbl val="0"/>
      </c:catAx>
      <c:valAx>
        <c:axId val="3802735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6222448"/>
        <c:crosses val="autoZero"/>
        <c:crossBetween val="between"/>
      </c:valAx>
      <c:spPr>
        <a:noFill/>
        <a:ln>
          <a:noFill/>
        </a:ln>
        <a:effectLst/>
      </c:spPr>
    </c:plotArea>
    <c:legend>
      <c:legendPos val="b"/>
      <c:layout>
        <c:manualLayout>
          <c:xMode val="edge"/>
          <c:yMode val="edge"/>
          <c:x val="0.40889545056867893"/>
          <c:y val="0.92633098104034195"/>
          <c:w val="0.18220896216097987"/>
          <c:h val="7.36690189596580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100" normalizeH="0" baseline="0">
                <a:solidFill>
                  <a:schemeClr val="lt1"/>
                </a:solidFill>
                <a:latin typeface="+mn-lt"/>
                <a:ea typeface="+mn-ea"/>
                <a:cs typeface="+mn-cs"/>
              </a:defRPr>
            </a:pPr>
            <a:r>
              <a:rPr lang="en-US" sz="1900" cap="none" dirty="0">
                <a:solidFill>
                  <a:schemeClr val="bg1"/>
                </a:solidFill>
                <a:latin typeface="+mj-lt"/>
              </a:rPr>
              <a:t>Access to public information: </a:t>
            </a:r>
            <a:r>
              <a:rPr lang="en-US" sz="1900" cap="none" dirty="0">
                <a:latin typeface="+mj-lt"/>
              </a:rPr>
              <a:t>How important is it for you personally?</a:t>
            </a:r>
          </a:p>
        </c:rich>
      </c:tx>
      <c:layout>
        <c:manualLayout>
          <c:xMode val="edge"/>
          <c:yMode val="edge"/>
          <c:x val="0.1352356290395601"/>
          <c:y val="2.1308388760311499E-3"/>
        </c:manualLayout>
      </c:layout>
      <c:overlay val="0"/>
      <c:spPr>
        <a:noFill/>
        <a:ln>
          <a:noFill/>
        </a:ln>
        <a:effectLst/>
      </c:spPr>
      <c:txPr>
        <a:bodyPr rot="0" spcFirstLastPara="1" vertOverflow="ellipsis" vert="horz" wrap="square" anchor="ctr" anchorCtr="1"/>
        <a:lstStyle/>
        <a:p>
          <a:pPr>
            <a:defRPr sz="1800" b="1" i="0" u="none" strike="noStrike" kern="1200" cap="none" spc="100" normalizeH="0" baseline="0">
              <a:solidFill>
                <a:schemeClr val="lt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410916130045696E-2"/>
          <c:y val="0.14998177500298515"/>
          <c:w val="0.88900015612533312"/>
          <c:h val="0.82563094450872465"/>
        </c:manualLayout>
      </c:layout>
      <c:pie3DChart>
        <c:varyColors val="1"/>
        <c:ser>
          <c:idx val="0"/>
          <c:order val="0"/>
          <c:spPr>
            <a:ln w="38100">
              <a:solidFill>
                <a:schemeClr val="tx1">
                  <a:lumMod val="85000"/>
                  <a:lumOff val="15000"/>
                </a:schemeClr>
              </a:solidFill>
            </a:ln>
          </c:spPr>
          <c:dPt>
            <c:idx val="0"/>
            <c:bubble3D val="0"/>
            <c:explosion val="15"/>
            <c:spPr>
              <a:solidFill>
                <a:srgbClr val="ED7D31"/>
              </a:solidFill>
              <a:ln w="38100">
                <a:solidFill>
                  <a:schemeClr val="tx1">
                    <a:lumMod val="85000"/>
                    <a:lumOff val="15000"/>
                  </a:schemeClr>
                </a:solidFill>
              </a:ln>
              <a:effectLst/>
              <a:sp3d contourW="38100">
                <a:contourClr>
                  <a:schemeClr val="tx1">
                    <a:lumMod val="85000"/>
                    <a:lumOff val="15000"/>
                  </a:schemeClr>
                </a:contourClr>
              </a:sp3d>
            </c:spPr>
            <c:extLst>
              <c:ext xmlns:c16="http://schemas.microsoft.com/office/drawing/2014/chart" uri="{C3380CC4-5D6E-409C-BE32-E72D297353CC}">
                <c16:uniqueId val="{00000001-D562-4D03-A437-02E0D4A58FA6}"/>
              </c:ext>
            </c:extLst>
          </c:dPt>
          <c:dPt>
            <c:idx val="1"/>
            <c:bubble3D val="0"/>
            <c:spPr>
              <a:pattFill prst="ltUpDiag">
                <a:fgClr>
                  <a:srgbClr val="ED7D31"/>
                </a:fgClr>
                <a:bgClr>
                  <a:schemeClr val="bg1"/>
                </a:bgClr>
              </a:pattFill>
              <a:ln w="38100">
                <a:solidFill>
                  <a:schemeClr val="tx1">
                    <a:lumMod val="85000"/>
                    <a:lumOff val="15000"/>
                  </a:schemeClr>
                </a:solidFill>
              </a:ln>
              <a:effectLst/>
              <a:sp3d contourW="38100">
                <a:contourClr>
                  <a:schemeClr val="tx1">
                    <a:lumMod val="85000"/>
                    <a:lumOff val="15000"/>
                  </a:schemeClr>
                </a:contourClr>
              </a:sp3d>
            </c:spPr>
            <c:extLst>
              <c:ext xmlns:c16="http://schemas.microsoft.com/office/drawing/2014/chart" uri="{C3380CC4-5D6E-409C-BE32-E72D297353CC}">
                <c16:uniqueId val="{00000003-D562-4D03-A437-02E0D4A58FA6}"/>
              </c:ext>
            </c:extLst>
          </c:dPt>
          <c:dPt>
            <c:idx val="2"/>
            <c:bubble3D val="0"/>
            <c:spPr>
              <a:solidFill>
                <a:schemeClr val="accent2">
                  <a:lumMod val="60000"/>
                  <a:lumOff val="40000"/>
                </a:schemeClr>
              </a:solidFill>
              <a:ln w="38100">
                <a:solidFill>
                  <a:schemeClr val="tx1">
                    <a:lumMod val="85000"/>
                    <a:lumOff val="15000"/>
                  </a:schemeClr>
                </a:solidFill>
              </a:ln>
              <a:effectLst/>
              <a:sp3d contourW="38100">
                <a:contourClr>
                  <a:schemeClr val="tx1">
                    <a:lumMod val="85000"/>
                    <a:lumOff val="15000"/>
                  </a:schemeClr>
                </a:contourClr>
              </a:sp3d>
            </c:spPr>
            <c:extLst>
              <c:ext xmlns:c16="http://schemas.microsoft.com/office/drawing/2014/chart" uri="{C3380CC4-5D6E-409C-BE32-E72D297353CC}">
                <c16:uniqueId val="{00000005-D562-4D03-A437-02E0D4A58FA6}"/>
              </c:ext>
            </c:extLst>
          </c:dPt>
          <c:dPt>
            <c:idx val="3"/>
            <c:bubble3D val="0"/>
            <c:spPr>
              <a:solidFill>
                <a:srgbClr val="7030A0"/>
              </a:solidFill>
              <a:ln w="38100">
                <a:solidFill>
                  <a:schemeClr val="tx1">
                    <a:lumMod val="85000"/>
                    <a:lumOff val="15000"/>
                  </a:schemeClr>
                </a:solidFill>
              </a:ln>
              <a:effectLst/>
              <a:sp3d contourW="38100">
                <a:contourClr>
                  <a:schemeClr val="tx1">
                    <a:lumMod val="85000"/>
                    <a:lumOff val="15000"/>
                  </a:schemeClr>
                </a:contourClr>
              </a:sp3d>
            </c:spPr>
            <c:extLst>
              <c:ext xmlns:c16="http://schemas.microsoft.com/office/drawing/2014/chart" uri="{C3380CC4-5D6E-409C-BE32-E72D297353CC}">
                <c16:uniqueId val="{00000007-D562-4D03-A437-02E0D4A58FA6}"/>
              </c:ext>
            </c:extLst>
          </c:dPt>
          <c:dPt>
            <c:idx val="4"/>
            <c:bubble3D val="0"/>
            <c:spPr>
              <a:solidFill>
                <a:schemeClr val="bg2"/>
              </a:solidFill>
              <a:ln w="38100">
                <a:solidFill>
                  <a:schemeClr val="tx1">
                    <a:lumMod val="85000"/>
                    <a:lumOff val="15000"/>
                  </a:schemeClr>
                </a:solidFill>
              </a:ln>
              <a:effectLst/>
              <a:sp3d contourW="38100">
                <a:contourClr>
                  <a:schemeClr val="tx1">
                    <a:lumMod val="85000"/>
                    <a:lumOff val="15000"/>
                  </a:schemeClr>
                </a:contourClr>
              </a:sp3d>
            </c:spPr>
            <c:extLst>
              <c:ext xmlns:c16="http://schemas.microsoft.com/office/drawing/2014/chart" uri="{C3380CC4-5D6E-409C-BE32-E72D297353CC}">
                <c16:uniqueId val="{00000009-D562-4D03-A437-02E0D4A58FA6}"/>
              </c:ext>
            </c:extLst>
          </c:dPt>
          <c:dPt>
            <c:idx val="5"/>
            <c:bubble3D val="0"/>
            <c:spPr>
              <a:solidFill>
                <a:schemeClr val="bg1"/>
              </a:solidFill>
              <a:ln w="38100">
                <a:solidFill>
                  <a:schemeClr val="tx1">
                    <a:lumMod val="85000"/>
                    <a:lumOff val="15000"/>
                  </a:schemeClr>
                </a:solidFill>
              </a:ln>
              <a:effectLst/>
              <a:sp3d contourW="38100">
                <a:contourClr>
                  <a:schemeClr val="tx1">
                    <a:lumMod val="85000"/>
                    <a:lumOff val="15000"/>
                  </a:schemeClr>
                </a:contourClr>
              </a:sp3d>
            </c:spPr>
            <c:extLst>
              <c:ext xmlns:c16="http://schemas.microsoft.com/office/drawing/2014/chart" uri="{C3380CC4-5D6E-409C-BE32-E72D297353CC}">
                <c16:uniqueId val="{0000000B-D562-4D03-A437-02E0D4A58FA6}"/>
              </c:ext>
            </c:extLst>
          </c:dPt>
          <c:dLbls>
            <c:dLbl>
              <c:idx val="0"/>
              <c:layout>
                <c:manualLayout>
                  <c:x val="4.2175271279739128E-2"/>
                  <c:y val="8.0212276358856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62-4D03-A437-02E0D4A58FA6}"/>
                </c:ext>
              </c:extLst>
            </c:dLbl>
            <c:dLbl>
              <c:idx val="1"/>
              <c:layout>
                <c:manualLayout>
                  <c:x val="0.25237169227409478"/>
                  <c:y val="-4.2392980485663749E-2"/>
                </c:manualLayout>
              </c:layout>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3-D562-4D03-A437-02E0D4A58FA6}"/>
                </c:ext>
              </c:extLst>
            </c:dLbl>
            <c:dLbl>
              <c:idx val="2"/>
              <c:layout>
                <c:manualLayout>
                  <c:x val="-1.4176515493284216E-2"/>
                  <c:y val="-1.06774591943866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562-4D03-A437-02E0D4A58FA6}"/>
                </c:ext>
              </c:extLst>
            </c:dLbl>
            <c:dLbl>
              <c:idx val="3"/>
              <c:layout>
                <c:manualLayout>
                  <c:x val="-3.5703133904771207E-2"/>
                  <c:y val="2.87573602071696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62-4D03-A437-02E0D4A58FA6}"/>
                </c:ext>
              </c:extLst>
            </c:dLbl>
            <c:dLbl>
              <c:idx val="4"/>
              <c:layout>
                <c:manualLayout>
                  <c:x val="-6.6919101216149302E-2"/>
                  <c:y val="3.8474029355202265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562-4D03-A437-02E0D4A58FA6}"/>
                </c:ext>
              </c:extLst>
            </c:dLbl>
            <c:dLbl>
              <c:idx val="5"/>
              <c:layout>
                <c:manualLayout>
                  <c:x val="0.14865993220520807"/>
                  <c:y val="2.739475413361785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gd name="adj1" fmla="val 82102"/>
                        <a:gd name="adj2" fmla="val -71859"/>
                        <a:gd name="adj3" fmla="val 85075"/>
                        <a:gd name="adj4" fmla="val -75201"/>
                      </a:avLst>
                    </a:prstGeom>
                    <a:noFill/>
                    <a:ln>
                      <a:noFill/>
                    </a:ln>
                  </c15:spPr>
                </c:ext>
                <c:ext xmlns:c16="http://schemas.microsoft.com/office/drawing/2014/chart" uri="{C3380CC4-5D6E-409C-BE32-E72D297353CC}">
                  <c16:uniqueId val="{0000000B-D562-4D03-A437-02E0D4A58FA6}"/>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6">
                      <a:lumMod val="60000"/>
                      <a:lumOff val="40000"/>
                    </a:schemeClr>
                  </a:solidFill>
                </a:ln>
                <a:effectLst/>
              </c:spPr>
            </c:leaderLines>
            <c:extLst>
              <c:ext xmlns:c15="http://schemas.microsoft.com/office/drawing/2012/chart" uri="{CE6537A1-D6FC-4f65-9D91-7224C49458BB}"/>
            </c:extLst>
          </c:dLbls>
          <c:cat>
            <c:strRef>
              <c:f>'Political engagement'!$A$202:$A$207</c:f>
              <c:strCache>
                <c:ptCount val="6"/>
                <c:pt idx="0">
                  <c:v>Very important</c:v>
                </c:pt>
                <c:pt idx="1">
                  <c:v>Important</c:v>
                </c:pt>
                <c:pt idx="2">
                  <c:v>Neutral</c:v>
                </c:pt>
                <c:pt idx="3">
                  <c:v>Slightly important</c:v>
                </c:pt>
                <c:pt idx="4">
                  <c:v>Not important</c:v>
                </c:pt>
                <c:pt idx="5">
                  <c:v>Don't know</c:v>
                </c:pt>
              </c:strCache>
            </c:strRef>
          </c:cat>
          <c:val>
            <c:numRef>
              <c:f>'Political engagement'!$B$202:$B$207</c:f>
              <c:numCache>
                <c:formatCode>0</c:formatCode>
                <c:ptCount val="6"/>
                <c:pt idx="0">
                  <c:v>31.6</c:v>
                </c:pt>
                <c:pt idx="1">
                  <c:v>35.5</c:v>
                </c:pt>
                <c:pt idx="2">
                  <c:v>14.4</c:v>
                </c:pt>
                <c:pt idx="3">
                  <c:v>12</c:v>
                </c:pt>
                <c:pt idx="4">
                  <c:v>5.6</c:v>
                </c:pt>
                <c:pt idx="5">
                  <c:v>0.9</c:v>
                </c:pt>
              </c:numCache>
            </c:numRef>
          </c:val>
          <c:extLst>
            <c:ext xmlns:c16="http://schemas.microsoft.com/office/drawing/2014/chart" uri="{C3380CC4-5D6E-409C-BE32-E72D297353CC}">
              <c16:uniqueId val="{0000000C-D562-4D03-A437-02E0D4A58FA6}"/>
            </c:ext>
          </c:extLst>
        </c:ser>
        <c:dLbls>
          <c:dLblPos val="inEnd"/>
          <c:showLegendKey val="0"/>
          <c:showVal val="0"/>
          <c:showCatName val="0"/>
          <c:showSerName val="0"/>
          <c:showPercent val="1"/>
          <c:showBubbleSize val="0"/>
          <c:showLeaderLines val="1"/>
        </c:dLbls>
      </c:pie3DChart>
      <c:spPr>
        <a:solidFill>
          <a:srgbClr val="276F8B"/>
        </a:solidFill>
        <a:ln>
          <a:noFill/>
        </a:ln>
        <a:effectLst/>
      </c:spPr>
    </c:plotArea>
    <c:plotVisOnly val="1"/>
    <c:dispBlanksAs val="gap"/>
    <c:showDLblsOverMax val="0"/>
  </c:chart>
  <c:spPr>
    <a:solidFill>
      <a:srgbClr val="276F8B"/>
    </a:solidFill>
    <a:ln w="9525" cap="flat" cmpd="sng" algn="ctr">
      <a:noFill/>
      <a:round/>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11278534796295"/>
          <c:y val="2.7057838696544306E-2"/>
          <c:w val="0.55388721465203705"/>
          <c:h val="0.88069081354418177"/>
        </c:manualLayout>
      </c:layout>
      <c:barChart>
        <c:barDir val="bar"/>
        <c:grouping val="stacked"/>
        <c:varyColors val="0"/>
        <c:ser>
          <c:idx val="0"/>
          <c:order val="0"/>
          <c:tx>
            <c:strRef>
              <c:f>'Political engagement'!$E$267</c:f>
              <c:strCache>
                <c:ptCount val="1"/>
                <c:pt idx="0">
                  <c:v>Very important</c:v>
                </c:pt>
              </c:strCache>
            </c:strRef>
          </c:tx>
          <c:spPr>
            <a:solidFill>
              <a:srgbClr val="40BAD2">
                <a:lumMod val="50000"/>
              </a:srgbClr>
            </a:solidFill>
            <a:ln>
              <a:noFill/>
            </a:ln>
            <a:effectLst>
              <a:outerShdw blurRad="40000" dist="23000" dir="5400000" rotWithShape="0">
                <a:srgbClr val="000000">
                  <a:alpha val="35000"/>
                </a:srgbClr>
              </a:outerShdw>
            </a:effectLst>
          </c:spPr>
          <c:invertIfNegative val="0"/>
          <c:dLbls>
            <c:dLbl>
              <c:idx val="0"/>
              <c:tx>
                <c:rich>
                  <a:bodyPr/>
                  <a:lstStyle/>
                  <a:p>
                    <a:fld id="{4C22D5FF-2CFB-4619-895A-19B1BA060DA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5C-45D1-B8AB-524942668860}"/>
                </c:ext>
              </c:extLst>
            </c:dLbl>
            <c:dLbl>
              <c:idx val="1"/>
              <c:tx>
                <c:rich>
                  <a:bodyPr/>
                  <a:lstStyle/>
                  <a:p>
                    <a:fld id="{7D8294E4-527C-4F6B-BF00-BBE266CA3B4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5C-45D1-B8AB-52494266886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engagement'!$F$267:$G$267</c:f>
              <c:numCache>
                <c:formatCode>0</c:formatCode>
                <c:ptCount val="2"/>
                <c:pt idx="0">
                  <c:v>34.799999999999997</c:v>
                </c:pt>
                <c:pt idx="1">
                  <c:v>36.700000000000003</c:v>
                </c:pt>
              </c:numCache>
            </c:numRef>
          </c:val>
          <c:extLst>
            <c:ext xmlns:c16="http://schemas.microsoft.com/office/drawing/2014/chart" uri="{C3380CC4-5D6E-409C-BE32-E72D297353CC}">
              <c16:uniqueId val="{00000000-8E76-4A1F-AB18-3385F9B9ECB5}"/>
            </c:ext>
          </c:extLst>
        </c:ser>
        <c:ser>
          <c:idx val="1"/>
          <c:order val="1"/>
          <c:tx>
            <c:strRef>
              <c:f>'Political engagement'!$E$268</c:f>
              <c:strCache>
                <c:ptCount val="1"/>
                <c:pt idx="0">
                  <c:v>Important</c:v>
                </c:pt>
              </c:strCache>
            </c:strRef>
          </c:tx>
          <c:spPr>
            <a:solidFill>
              <a:srgbClr val="40BAD2">
                <a:lumMod val="60000"/>
                <a:lumOff val="40000"/>
              </a:srgbClr>
            </a:solidFill>
            <a:ln>
              <a:noFill/>
            </a:ln>
            <a:effectLst>
              <a:outerShdw blurRad="40000" dist="23000" dir="5400000" rotWithShape="0">
                <a:srgbClr val="000000">
                  <a:alpha val="35000"/>
                </a:srgbClr>
              </a:outerShdw>
            </a:effectLst>
          </c:spPr>
          <c:invertIfNegative val="0"/>
          <c:dLbls>
            <c:dLbl>
              <c:idx val="0"/>
              <c:tx>
                <c:rich>
                  <a:bodyPr/>
                  <a:lstStyle/>
                  <a:p>
                    <a:r>
                      <a:rPr lang="en-US"/>
                      <a:t>32%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5C-45D1-B8AB-524942668860}"/>
                </c:ext>
              </c:extLst>
            </c:dLbl>
            <c:dLbl>
              <c:idx val="1"/>
              <c:tx>
                <c:rich>
                  <a:bodyPr/>
                  <a:lstStyle/>
                  <a:p>
                    <a:fld id="{E833DBAB-5BEA-401A-88DA-8D0544C78F8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5C-45D1-B8AB-52494266886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engagement'!$F$268:$G$268</c:f>
              <c:numCache>
                <c:formatCode>0</c:formatCode>
                <c:ptCount val="2"/>
                <c:pt idx="0">
                  <c:v>32.4</c:v>
                </c:pt>
                <c:pt idx="1">
                  <c:v>30.4</c:v>
                </c:pt>
              </c:numCache>
            </c:numRef>
          </c:val>
          <c:extLst>
            <c:ext xmlns:c16="http://schemas.microsoft.com/office/drawing/2014/chart" uri="{C3380CC4-5D6E-409C-BE32-E72D297353CC}">
              <c16:uniqueId val="{00000001-8E76-4A1F-AB18-3385F9B9ECB5}"/>
            </c:ext>
          </c:extLst>
        </c:ser>
        <c:ser>
          <c:idx val="2"/>
          <c:order val="2"/>
          <c:tx>
            <c:strRef>
              <c:f>'Political engagement'!$E$269</c:f>
              <c:strCache>
                <c:ptCount val="1"/>
                <c:pt idx="0">
                  <c:v>Neutral</c:v>
                </c:pt>
              </c:strCache>
            </c:strRef>
          </c:tx>
          <c:spPr>
            <a:solidFill>
              <a:srgbClr val="40BAD2">
                <a:lumMod val="20000"/>
                <a:lumOff val="80000"/>
              </a:srgbClr>
            </a:solidFill>
            <a:ln>
              <a:noFill/>
            </a:ln>
            <a:effectLst>
              <a:outerShdw blurRad="40000" dist="23000" dir="5400000" rotWithShape="0">
                <a:srgbClr val="000000">
                  <a:alpha val="35000"/>
                </a:srgbClr>
              </a:outerShdw>
            </a:effectLst>
          </c:spPr>
          <c:invertIfNegative val="0"/>
          <c:dLbls>
            <c:dLbl>
              <c:idx val="0"/>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5C-45D1-B8AB-524942668860}"/>
                </c:ext>
              </c:extLst>
            </c:dLbl>
            <c:dLbl>
              <c:idx val="1"/>
              <c:tx>
                <c:rich>
                  <a:bodyPr/>
                  <a:lstStyle/>
                  <a:p>
                    <a:fld id="{BEB1789D-9171-45F3-BE42-99451845B6A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55C-45D1-B8AB-52494266886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engagement'!$F$269:$G$269</c:f>
              <c:numCache>
                <c:formatCode>0</c:formatCode>
                <c:ptCount val="2"/>
                <c:pt idx="0">
                  <c:v>10.9</c:v>
                </c:pt>
                <c:pt idx="1">
                  <c:v>11.5</c:v>
                </c:pt>
              </c:numCache>
            </c:numRef>
          </c:val>
          <c:extLst>
            <c:ext xmlns:c16="http://schemas.microsoft.com/office/drawing/2014/chart" uri="{C3380CC4-5D6E-409C-BE32-E72D297353CC}">
              <c16:uniqueId val="{00000002-8E76-4A1F-AB18-3385F9B9ECB5}"/>
            </c:ext>
          </c:extLst>
        </c:ser>
        <c:ser>
          <c:idx val="3"/>
          <c:order val="3"/>
          <c:tx>
            <c:strRef>
              <c:f>'Political engagement'!$E$270</c:f>
              <c:strCache>
                <c:ptCount val="1"/>
                <c:pt idx="0">
                  <c:v>Slightly important</c:v>
                </c:pt>
              </c:strCache>
            </c:strRef>
          </c:tx>
          <c:spPr>
            <a:solidFill>
              <a:srgbClr val="EE7008">
                <a:lumMod val="40000"/>
                <a:lumOff val="60000"/>
              </a:srgbClr>
            </a:solidFill>
            <a:ln>
              <a:noFill/>
            </a:ln>
            <a:effectLst>
              <a:outerShdw blurRad="40000" dist="23000" dir="5400000" rotWithShape="0">
                <a:srgbClr val="000000">
                  <a:alpha val="35000"/>
                </a:srgbClr>
              </a:outerShdw>
            </a:effectLst>
          </c:spPr>
          <c:invertIfNegative val="0"/>
          <c:dLbls>
            <c:dLbl>
              <c:idx val="0"/>
              <c:tx>
                <c:rich>
                  <a:bodyPr/>
                  <a:lstStyle/>
                  <a:p>
                    <a:fld id="{FEF6396F-2D3C-421D-868A-BBD23B625C6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55C-45D1-B8AB-524942668860}"/>
                </c:ext>
              </c:extLst>
            </c:dLbl>
            <c:dLbl>
              <c:idx val="1"/>
              <c:tx>
                <c:rich>
                  <a:bodyPr/>
                  <a:lstStyle/>
                  <a:p>
                    <a:fld id="{42F8EDA2-85F5-4761-84F0-B2B39AE6365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5C-45D1-B8AB-52494266886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engagement'!$F$270:$G$270</c:f>
              <c:numCache>
                <c:formatCode>0</c:formatCode>
                <c:ptCount val="2"/>
                <c:pt idx="0">
                  <c:v>8.4</c:v>
                </c:pt>
                <c:pt idx="1">
                  <c:v>7.9</c:v>
                </c:pt>
              </c:numCache>
            </c:numRef>
          </c:val>
          <c:extLst>
            <c:ext xmlns:c16="http://schemas.microsoft.com/office/drawing/2014/chart" uri="{C3380CC4-5D6E-409C-BE32-E72D297353CC}">
              <c16:uniqueId val="{00000003-8E76-4A1F-AB18-3385F9B9ECB5}"/>
            </c:ext>
          </c:extLst>
        </c:ser>
        <c:ser>
          <c:idx val="4"/>
          <c:order val="4"/>
          <c:tx>
            <c:strRef>
              <c:f>'Political engagement'!$E$271</c:f>
              <c:strCache>
                <c:ptCount val="1"/>
                <c:pt idx="0">
                  <c:v>Not important</c:v>
                </c:pt>
              </c:strCache>
            </c:strRef>
          </c:tx>
          <c:spPr>
            <a:solidFill>
              <a:srgbClr val="EE7008"/>
            </a:solidFill>
            <a:ln>
              <a:noFill/>
            </a:ln>
            <a:effectLst>
              <a:outerShdw blurRad="40000" dist="23000" dir="5400000" rotWithShape="0">
                <a:srgbClr val="000000">
                  <a:alpha val="35000"/>
                </a:srgbClr>
              </a:outerShdw>
            </a:effectLst>
          </c:spPr>
          <c:invertIfNegative val="0"/>
          <c:dLbls>
            <c:dLbl>
              <c:idx val="0"/>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5C-45D1-B8AB-524942668860}"/>
                </c:ext>
              </c:extLst>
            </c:dLbl>
            <c:dLbl>
              <c:idx val="1"/>
              <c:tx>
                <c:rich>
                  <a:bodyPr/>
                  <a:lstStyle/>
                  <a:p>
                    <a:fld id="{222C33BE-E726-4E82-BA32-9E9756CA160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55C-45D1-B8AB-524942668860}"/>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'Political engagement'!$F$266:$G$266</c:f>
              <c:strCache>
                <c:ptCount val="2"/>
                <c:pt idx="0">
                  <c:v>How important it is for you to know how political parties and their candidates are spending their money during election campaigns?</c:v>
                </c:pt>
                <c:pt idx="1">
                  <c:v>How important it is for you to know who is funding election campaigns of the political parties and their candidates?</c:v>
                </c:pt>
              </c:strCache>
            </c:strRef>
          </c:cat>
          <c:val>
            <c:numRef>
              <c:f>'Political engagement'!$F$271:$G$271</c:f>
              <c:numCache>
                <c:formatCode>0</c:formatCode>
                <c:ptCount val="2"/>
                <c:pt idx="0">
                  <c:v>12.4</c:v>
                </c:pt>
                <c:pt idx="1">
                  <c:v>12.5</c:v>
                </c:pt>
              </c:numCache>
            </c:numRef>
          </c:val>
          <c:extLst>
            <c:ext xmlns:c16="http://schemas.microsoft.com/office/drawing/2014/chart" uri="{C3380CC4-5D6E-409C-BE32-E72D297353CC}">
              <c16:uniqueId val="{00000004-8E76-4A1F-AB18-3385F9B9ECB5}"/>
            </c:ext>
          </c:extLst>
        </c:ser>
        <c:dLbls>
          <c:showLegendKey val="0"/>
          <c:showVal val="0"/>
          <c:showCatName val="0"/>
          <c:showSerName val="0"/>
          <c:showPercent val="0"/>
          <c:showBubbleSize val="0"/>
        </c:dLbls>
        <c:gapWidth val="150"/>
        <c:overlap val="100"/>
        <c:axId val="380277112"/>
        <c:axId val="380276328"/>
      </c:barChart>
      <c:catAx>
        <c:axId val="3802771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80276328"/>
        <c:crosses val="autoZero"/>
        <c:auto val="1"/>
        <c:lblAlgn val="ctr"/>
        <c:lblOffset val="100"/>
        <c:noMultiLvlLbl val="0"/>
      </c:catAx>
      <c:valAx>
        <c:axId val="380276328"/>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80277112"/>
        <c:crosses val="autoZero"/>
        <c:crossBetween val="between"/>
      </c:valAx>
      <c:spPr>
        <a:noFill/>
        <a:ln>
          <a:noFill/>
        </a:ln>
        <a:effectLst/>
      </c:spPr>
    </c:plotArea>
    <c:legend>
      <c:legendPos val="b"/>
      <c:layout>
        <c:manualLayout>
          <c:xMode val="edge"/>
          <c:yMode val="edge"/>
          <c:x val="2.5715019179360487E-2"/>
          <c:y val="0.91696884804108603"/>
          <c:w val="0.9394629922479435"/>
          <c:h val="6.82723308517079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F2F2F2"/>
                </a:solidFill>
                <a:latin typeface="+mn-lt"/>
                <a:ea typeface="+mn-ea"/>
                <a:cs typeface="+mn-cs"/>
              </a:defRPr>
            </a:pPr>
            <a:r>
              <a:rPr lang="en-US" sz="1900" b="1" i="0" u="none" strike="noStrike" baseline="0" dirty="0">
                <a:solidFill>
                  <a:srgbClr val="F2F2F2"/>
                </a:solidFill>
                <a:effectLst/>
              </a:rPr>
              <a:t>Membership in political parties and NGOs: Comparison</a:t>
            </a:r>
            <a:endParaRPr lang="en-US" sz="1900" dirty="0">
              <a:solidFill>
                <a:srgbClr val="F2F2F2"/>
              </a:solidFill>
            </a:endParaRPr>
          </a:p>
        </c:rich>
      </c:tx>
      <c:layout>
        <c:manualLayout>
          <c:xMode val="edge"/>
          <c:yMode val="edge"/>
          <c:x val="0.1513530440135630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2F2F2"/>
              </a:solidFill>
              <a:latin typeface="+mn-lt"/>
              <a:ea typeface="+mn-ea"/>
              <a:cs typeface="+mn-cs"/>
            </a:defRPr>
          </a:pPr>
          <a:endParaRPr lang="en-US"/>
        </a:p>
      </c:txPr>
    </c:title>
    <c:autoTitleDeleted val="0"/>
    <c:plotArea>
      <c:layout/>
      <c:barChart>
        <c:barDir val="col"/>
        <c:grouping val="clustered"/>
        <c:varyColors val="0"/>
        <c:ser>
          <c:idx val="0"/>
          <c:order val="0"/>
          <c:tx>
            <c:strRef>
              <c:f>'slide 21'!$B$341</c:f>
              <c:strCache>
                <c:ptCount val="1"/>
                <c:pt idx="0">
                  <c:v>2016</c:v>
                </c:pt>
              </c:strCache>
            </c:strRef>
          </c:tx>
          <c:spPr>
            <a:pattFill prst="ltUpDiag">
              <a:fgClr>
                <a:srgbClr val="ED7D31"/>
              </a:fgClr>
              <a:bgClr>
                <a:srgbClr val="FFFFFF"/>
              </a:bgClr>
            </a:patt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'slide 21'!$C$340:$D$340</c:f>
              <c:strCache>
                <c:ptCount val="2"/>
                <c:pt idx="0">
                  <c:v>Political party</c:v>
                </c:pt>
                <c:pt idx="1">
                  <c:v>NGO/CSOs etc</c:v>
                </c:pt>
              </c:strCache>
            </c:strRef>
          </c:cat>
          <c:val>
            <c:numRef>
              <c:f>'slide 21'!$C$341:$D$341</c:f>
              <c:numCache>
                <c:formatCode>0%</c:formatCode>
                <c:ptCount val="2"/>
                <c:pt idx="0">
                  <c:v>0.22</c:v>
                </c:pt>
                <c:pt idx="1">
                  <c:v>0.1</c:v>
                </c:pt>
              </c:numCache>
            </c:numRef>
          </c:val>
          <c:extLst>
            <c:ext xmlns:c16="http://schemas.microsoft.com/office/drawing/2014/chart" uri="{C3380CC4-5D6E-409C-BE32-E72D297353CC}">
              <c16:uniqueId val="{00000000-30F8-41D6-A65F-934C52885D04}"/>
            </c:ext>
          </c:extLst>
        </c:ser>
        <c:ser>
          <c:idx val="1"/>
          <c:order val="1"/>
          <c:tx>
            <c:strRef>
              <c:f>'slide 21'!$B$342</c:f>
              <c:strCache>
                <c:ptCount val="1"/>
                <c:pt idx="0">
                  <c:v>2020</c:v>
                </c:pt>
              </c:strCache>
            </c:strRef>
          </c:tx>
          <c:spPr>
            <a:solidFill>
              <a:srgbClr val="ED7D3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'slide 21'!$C$340:$D$340</c:f>
              <c:strCache>
                <c:ptCount val="2"/>
                <c:pt idx="0">
                  <c:v>Political party</c:v>
                </c:pt>
                <c:pt idx="1">
                  <c:v>NGO/CSOs etc</c:v>
                </c:pt>
              </c:strCache>
            </c:strRef>
          </c:cat>
          <c:val>
            <c:numRef>
              <c:f>'slide 21'!$C$342:$D$342</c:f>
              <c:numCache>
                <c:formatCode>0%</c:formatCode>
                <c:ptCount val="2"/>
                <c:pt idx="0">
                  <c:v>0.14000000000000001</c:v>
                </c:pt>
                <c:pt idx="1">
                  <c:v>0.1</c:v>
                </c:pt>
              </c:numCache>
            </c:numRef>
          </c:val>
          <c:extLst>
            <c:ext xmlns:c16="http://schemas.microsoft.com/office/drawing/2014/chart" uri="{C3380CC4-5D6E-409C-BE32-E72D297353CC}">
              <c16:uniqueId val="{00000001-30F8-41D6-A65F-934C52885D04}"/>
            </c:ext>
          </c:extLst>
        </c:ser>
        <c:dLbls>
          <c:showLegendKey val="0"/>
          <c:showVal val="0"/>
          <c:showCatName val="0"/>
          <c:showSerName val="0"/>
          <c:showPercent val="0"/>
          <c:showBubbleSize val="0"/>
        </c:dLbls>
        <c:gapWidth val="15"/>
        <c:overlap val="60"/>
        <c:axId val="380275936"/>
        <c:axId val="380275152"/>
      </c:barChart>
      <c:catAx>
        <c:axId val="380275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0275152"/>
        <c:crosses val="autoZero"/>
        <c:auto val="1"/>
        <c:lblAlgn val="ctr"/>
        <c:lblOffset val="100"/>
        <c:noMultiLvlLbl val="0"/>
      </c:catAx>
      <c:valAx>
        <c:axId val="3802751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027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900" b="1" i="0" u="none" strike="noStrike" baseline="0" dirty="0">
                <a:effectLst/>
              </a:rPr>
              <a:t>If parliamentary election were to be held this week, how likely is it that you would vote? (July 2020)	</a:t>
            </a:r>
            <a:endParaRPr lang="en-US" sz="1900" dirty="0"/>
          </a:p>
        </c:rich>
      </c:tx>
      <c:layout>
        <c:manualLayout>
          <c:xMode val="edge"/>
          <c:yMode val="edge"/>
          <c:x val="0.139302900135874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832601569114506E-2"/>
          <c:y val="0.13251012153264416"/>
          <c:w val="0.92725403246208082"/>
          <c:h val="0.63410654850631976"/>
        </c:manualLayout>
      </c:layout>
      <c:barChart>
        <c:barDir val="col"/>
        <c:grouping val="clustered"/>
        <c:varyColors val="0"/>
        <c:ser>
          <c:idx val="0"/>
          <c:order val="0"/>
          <c:tx>
            <c:strRef>
              <c:f>'certainty to vote 2016 2020'!$C$1</c:f>
              <c:strCache>
                <c:ptCount val="1"/>
                <c:pt idx="0">
                  <c:v>2016</c:v>
                </c:pt>
              </c:strCache>
            </c:strRef>
          </c:tx>
          <c:spPr>
            <a:pattFill prst="ltUpDiag">
              <a:fgClr>
                <a:srgbClr val="ED7D31"/>
              </a:fgClr>
              <a:bgClr>
                <a:srgbClr val="FFFFFF"/>
              </a:bgClr>
            </a:pattFill>
            <a:ln>
              <a:noFill/>
            </a:ln>
            <a:effectLst/>
          </c:spPr>
          <c:invertIfNegative val="0"/>
          <c:dPt>
            <c:idx val="2"/>
            <c:invertIfNegative val="0"/>
            <c:bubble3D val="0"/>
            <c:extLst>
              <c:ext xmlns:c16="http://schemas.microsoft.com/office/drawing/2014/chart" uri="{C3380CC4-5D6E-409C-BE32-E72D297353CC}">
                <c16:uniqueId val="{00000000-F34C-4FF1-A492-4841961EB178}"/>
              </c:ext>
            </c:extLst>
          </c:dPt>
          <c:dPt>
            <c:idx val="3"/>
            <c:invertIfNegative val="0"/>
            <c:bubble3D val="0"/>
            <c:extLst>
              <c:ext xmlns:c16="http://schemas.microsoft.com/office/drawing/2014/chart" uri="{C3380CC4-5D6E-409C-BE32-E72D297353CC}">
                <c16:uniqueId val="{00000001-F34C-4FF1-A492-4841961EB178}"/>
              </c:ext>
            </c:extLst>
          </c:dPt>
          <c:dPt>
            <c:idx val="4"/>
            <c:invertIfNegative val="0"/>
            <c:bubble3D val="0"/>
            <c:extLst>
              <c:ext xmlns:c16="http://schemas.microsoft.com/office/drawing/2014/chart" uri="{C3380CC4-5D6E-409C-BE32-E72D297353CC}">
                <c16:uniqueId val="{00000002-F34C-4FF1-A492-4841961EB178}"/>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'certainty to vote 2016 2020'!$B$2:$B$6</c:f>
              <c:strCache>
                <c:ptCount val="5"/>
                <c:pt idx="0">
                  <c:v>I would vote for sure</c:v>
                </c:pt>
                <c:pt idx="1">
                  <c:v>I would probably vote</c:v>
                </c:pt>
                <c:pt idx="2">
                  <c:v>Undecided</c:v>
                </c:pt>
                <c:pt idx="3">
                  <c:v>I probably wouldn’t vote</c:v>
                </c:pt>
                <c:pt idx="4">
                  <c:v>I wouldn’t vote, for sure</c:v>
                </c:pt>
              </c:strCache>
            </c:strRef>
          </c:cat>
          <c:val>
            <c:numRef>
              <c:f>'certainty to vote 2016 2020'!$C$2:$C$6</c:f>
              <c:numCache>
                <c:formatCode>0%</c:formatCode>
                <c:ptCount val="5"/>
                <c:pt idx="0">
                  <c:v>0.5</c:v>
                </c:pt>
                <c:pt idx="1">
                  <c:v>0.15</c:v>
                </c:pt>
                <c:pt idx="2">
                  <c:v>0.12</c:v>
                </c:pt>
                <c:pt idx="3">
                  <c:v>0.09</c:v>
                </c:pt>
                <c:pt idx="4">
                  <c:v>0.14000000000000001</c:v>
                </c:pt>
              </c:numCache>
            </c:numRef>
          </c:val>
          <c:extLst>
            <c:ext xmlns:c16="http://schemas.microsoft.com/office/drawing/2014/chart" uri="{C3380CC4-5D6E-409C-BE32-E72D297353CC}">
              <c16:uniqueId val="{00000003-F34C-4FF1-A492-4841961EB178}"/>
            </c:ext>
          </c:extLst>
        </c:ser>
        <c:ser>
          <c:idx val="1"/>
          <c:order val="1"/>
          <c:tx>
            <c:strRef>
              <c:f>'certainty to vote 2016 2020'!$D$1</c:f>
              <c:strCache>
                <c:ptCount val="1"/>
                <c:pt idx="0">
                  <c:v>2020</c:v>
                </c:pt>
              </c:strCache>
            </c:strRef>
          </c:tx>
          <c:spPr>
            <a:solidFill>
              <a:srgbClr val="ED7D31"/>
            </a:solidFill>
            <a:ln>
              <a:noFill/>
            </a:ln>
            <a:effectLst/>
          </c:spPr>
          <c:invertIfNegative val="0"/>
          <c:dPt>
            <c:idx val="2"/>
            <c:invertIfNegative val="0"/>
            <c:bubble3D val="0"/>
            <c:extLst>
              <c:ext xmlns:c16="http://schemas.microsoft.com/office/drawing/2014/chart" uri="{C3380CC4-5D6E-409C-BE32-E72D297353CC}">
                <c16:uniqueId val="{00000004-F34C-4FF1-A492-4841961EB178}"/>
              </c:ext>
            </c:extLst>
          </c:dPt>
          <c:dPt>
            <c:idx val="3"/>
            <c:invertIfNegative val="0"/>
            <c:bubble3D val="0"/>
            <c:extLst>
              <c:ext xmlns:c16="http://schemas.microsoft.com/office/drawing/2014/chart" uri="{C3380CC4-5D6E-409C-BE32-E72D297353CC}">
                <c16:uniqueId val="{00000005-F34C-4FF1-A492-4841961EB178}"/>
              </c:ext>
            </c:extLst>
          </c:dPt>
          <c:dPt>
            <c:idx val="4"/>
            <c:invertIfNegative val="0"/>
            <c:bubble3D val="0"/>
            <c:extLst>
              <c:ext xmlns:c16="http://schemas.microsoft.com/office/drawing/2014/chart" uri="{C3380CC4-5D6E-409C-BE32-E72D297353CC}">
                <c16:uniqueId val="{00000006-F34C-4FF1-A492-4841961EB178}"/>
              </c:ext>
            </c:extLst>
          </c:dPt>
          <c:dLbls>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'certainty to vote 2016 2020'!$B$2:$B$6</c:f>
              <c:strCache>
                <c:ptCount val="5"/>
                <c:pt idx="0">
                  <c:v>I would vote for sure</c:v>
                </c:pt>
                <c:pt idx="1">
                  <c:v>I would probably vote</c:v>
                </c:pt>
                <c:pt idx="2">
                  <c:v>Undecided</c:v>
                </c:pt>
                <c:pt idx="3">
                  <c:v>I probably wouldn’t vote</c:v>
                </c:pt>
                <c:pt idx="4">
                  <c:v>I wouldn’t vote, for sure</c:v>
                </c:pt>
              </c:strCache>
            </c:strRef>
          </c:cat>
          <c:val>
            <c:numRef>
              <c:f>'certainty to vote 2016 2020'!$D$2:$D$6</c:f>
              <c:numCache>
                <c:formatCode>0%</c:formatCode>
                <c:ptCount val="5"/>
                <c:pt idx="0">
                  <c:v>0.28999999999999998</c:v>
                </c:pt>
                <c:pt idx="1">
                  <c:v>0.18</c:v>
                </c:pt>
                <c:pt idx="2">
                  <c:v>0.2</c:v>
                </c:pt>
                <c:pt idx="3">
                  <c:v>0.1</c:v>
                </c:pt>
                <c:pt idx="4">
                  <c:v>0.22</c:v>
                </c:pt>
              </c:numCache>
            </c:numRef>
          </c:val>
          <c:extLst>
            <c:ext xmlns:c16="http://schemas.microsoft.com/office/drawing/2014/chart" uri="{C3380CC4-5D6E-409C-BE32-E72D297353CC}">
              <c16:uniqueId val="{00000007-F34C-4FF1-A492-4841961EB178}"/>
            </c:ext>
          </c:extLst>
        </c:ser>
        <c:dLbls>
          <c:showLegendKey val="0"/>
          <c:showVal val="1"/>
          <c:showCatName val="0"/>
          <c:showSerName val="0"/>
          <c:showPercent val="0"/>
          <c:showBubbleSize val="0"/>
        </c:dLbls>
        <c:gapWidth val="15"/>
        <c:overlap val="60"/>
        <c:axId val="380273192"/>
        <c:axId val="380274368"/>
      </c:barChart>
      <c:catAx>
        <c:axId val="38027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80274368"/>
        <c:crosses val="autoZero"/>
        <c:auto val="1"/>
        <c:lblAlgn val="ctr"/>
        <c:lblOffset val="100"/>
        <c:noMultiLvlLbl val="0"/>
      </c:catAx>
      <c:valAx>
        <c:axId val="3802743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027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980FC-7281-4AB1-9FCE-940210F1EE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1C4970-46BC-46FC-8989-0C45A1BADDD7}">
      <dgm:prSet custT="1"/>
      <dgm:spPr>
        <a:solidFill>
          <a:schemeClr val="bg1"/>
        </a:solidFill>
      </dgm:spPr>
      <dgm:t>
        <a:bodyPr/>
        <a:lstStyle/>
        <a:p>
          <a:pPr rtl="0"/>
          <a:r>
            <a:rPr lang="hr-HR" sz="2000" b="1" dirty="0">
              <a:solidFill>
                <a:srgbClr val="ED7D31"/>
              </a:solidFill>
            </a:rPr>
            <a:t>D</a:t>
          </a:r>
          <a:r>
            <a:rPr lang="en-US" sz="2000" b="1" dirty="0">
              <a:solidFill>
                <a:srgbClr val="ED7D31"/>
              </a:solidFill>
            </a:rPr>
            <a:t>ATA </a:t>
          </a:r>
          <a:r>
            <a:rPr lang="en-US" sz="2000" b="1" i="0" baseline="0" dirty="0">
              <a:solidFill>
                <a:srgbClr val="ED7D31"/>
              </a:solidFill>
            </a:rPr>
            <a:t>COLLECTION</a:t>
          </a:r>
        </a:p>
      </dgm:t>
    </dgm:pt>
    <dgm:pt modelId="{06EF1486-1086-45A1-B27F-DD8DDB81AC27}" type="parTrans" cxnId="{5A6A6F3B-2CE0-4001-A967-5EDB57267235}">
      <dgm:prSet/>
      <dgm:spPr/>
      <dgm:t>
        <a:bodyPr/>
        <a:lstStyle/>
        <a:p>
          <a:endParaRPr lang="en-US"/>
        </a:p>
      </dgm:t>
    </dgm:pt>
    <dgm:pt modelId="{A1CB15C8-4F13-41EE-AE92-A43779459871}" type="sibTrans" cxnId="{5A6A6F3B-2CE0-4001-A967-5EDB57267235}">
      <dgm:prSet/>
      <dgm:spPr/>
      <dgm:t>
        <a:bodyPr/>
        <a:lstStyle/>
        <a:p>
          <a:endParaRPr lang="en-US"/>
        </a:p>
      </dgm:t>
    </dgm:pt>
    <dgm:pt modelId="{7A94CB02-269A-42AA-9823-CB95661C51E7}">
      <dgm:prSet custT="1"/>
      <dgm:spPr/>
      <dgm:t>
        <a:bodyPr/>
        <a:lstStyle/>
        <a:p>
          <a:pPr rtl="0"/>
          <a:r>
            <a:rPr lang="en-US" sz="1800" b="1" dirty="0">
              <a:solidFill>
                <a:schemeClr val="bg1"/>
              </a:solidFill>
            </a:rPr>
            <a:t>June 14 – July 15</a:t>
          </a:r>
        </a:p>
      </dgm:t>
    </dgm:pt>
    <dgm:pt modelId="{D47B018A-BAD5-4D74-A492-4F50A7907EAB}" type="parTrans" cxnId="{C8CAF2D3-8B6E-4189-B220-582FEE23E7AF}">
      <dgm:prSet/>
      <dgm:spPr/>
      <dgm:t>
        <a:bodyPr/>
        <a:lstStyle/>
        <a:p>
          <a:endParaRPr lang="en-US"/>
        </a:p>
      </dgm:t>
    </dgm:pt>
    <dgm:pt modelId="{B93559BF-4BC5-44BC-936F-CD279191985D}" type="sibTrans" cxnId="{C8CAF2D3-8B6E-4189-B220-582FEE23E7AF}">
      <dgm:prSet/>
      <dgm:spPr/>
      <dgm:t>
        <a:bodyPr/>
        <a:lstStyle/>
        <a:p>
          <a:endParaRPr lang="en-US"/>
        </a:p>
      </dgm:t>
    </dgm:pt>
    <dgm:pt modelId="{6CCA8C97-2638-4FDC-85CC-57ECADCDB928}">
      <dgm:prSet custT="1"/>
      <dgm:spPr>
        <a:solidFill>
          <a:schemeClr val="bg1"/>
        </a:solidFill>
      </dgm:spPr>
      <dgm:t>
        <a:bodyPr/>
        <a:lstStyle/>
        <a:p>
          <a:pPr rtl="0"/>
          <a:r>
            <a:rPr lang="hr-HR" sz="2000" b="1" dirty="0">
              <a:solidFill>
                <a:srgbClr val="ED7D31"/>
              </a:solidFill>
            </a:rPr>
            <a:t>M</a:t>
          </a:r>
          <a:r>
            <a:rPr lang="en-US" sz="2000" b="1" dirty="0">
              <a:solidFill>
                <a:srgbClr val="ED7D31"/>
              </a:solidFill>
            </a:rPr>
            <a:t>ETHOD</a:t>
          </a:r>
        </a:p>
      </dgm:t>
    </dgm:pt>
    <dgm:pt modelId="{07D91C43-689E-424A-8695-96BAB6339C15}" type="parTrans" cxnId="{21B9E062-D99C-4D7F-A734-ADF8EB791812}">
      <dgm:prSet/>
      <dgm:spPr/>
      <dgm:t>
        <a:bodyPr/>
        <a:lstStyle/>
        <a:p>
          <a:endParaRPr lang="en-US"/>
        </a:p>
      </dgm:t>
    </dgm:pt>
    <dgm:pt modelId="{F23600F7-5621-4D48-A589-B4223EC02621}" type="sibTrans" cxnId="{21B9E062-D99C-4D7F-A734-ADF8EB791812}">
      <dgm:prSet/>
      <dgm:spPr/>
      <dgm:t>
        <a:bodyPr/>
        <a:lstStyle/>
        <a:p>
          <a:endParaRPr lang="en-US"/>
        </a:p>
      </dgm:t>
    </dgm:pt>
    <dgm:pt modelId="{CA760FAD-D60B-42AB-B1CE-D1DF3068A0A0}">
      <dgm:prSet custT="1"/>
      <dgm:spPr/>
      <dgm:t>
        <a:bodyPr/>
        <a:lstStyle/>
        <a:p>
          <a:pPr rtl="0"/>
          <a:r>
            <a:rPr lang="en-US" sz="1800" b="1" dirty="0">
              <a:solidFill>
                <a:schemeClr val="bg1"/>
              </a:solidFill>
            </a:rPr>
            <a:t>Face to face interview and focus groups (4)</a:t>
          </a:r>
          <a:endParaRPr lang="en-US" sz="1800" dirty="0">
            <a:solidFill>
              <a:schemeClr val="bg1"/>
            </a:solidFill>
          </a:endParaRPr>
        </a:p>
      </dgm:t>
    </dgm:pt>
    <dgm:pt modelId="{0A8B78C4-3F2D-444A-ADDB-022AF2D31A01}" type="parTrans" cxnId="{4EC7C6A4-164F-4C76-A443-26506B2D8545}">
      <dgm:prSet/>
      <dgm:spPr/>
      <dgm:t>
        <a:bodyPr/>
        <a:lstStyle/>
        <a:p>
          <a:endParaRPr lang="en-US"/>
        </a:p>
      </dgm:t>
    </dgm:pt>
    <dgm:pt modelId="{1F05C9DB-ACD3-4CF0-93ED-578E937BCAD3}" type="sibTrans" cxnId="{4EC7C6A4-164F-4C76-A443-26506B2D8545}">
      <dgm:prSet/>
      <dgm:spPr/>
      <dgm:t>
        <a:bodyPr/>
        <a:lstStyle/>
        <a:p>
          <a:endParaRPr lang="en-US"/>
        </a:p>
      </dgm:t>
    </dgm:pt>
    <dgm:pt modelId="{FEBE8046-1D65-4F23-851F-51B1C489B716}">
      <dgm:prSet custT="1"/>
      <dgm:spPr>
        <a:solidFill>
          <a:schemeClr val="bg1"/>
        </a:solidFill>
      </dgm:spPr>
      <dgm:t>
        <a:bodyPr/>
        <a:lstStyle/>
        <a:p>
          <a:pPr rtl="0"/>
          <a:r>
            <a:rPr lang="en-US" sz="2000" b="1" dirty="0">
              <a:solidFill>
                <a:srgbClr val="ED7D31"/>
              </a:solidFill>
            </a:rPr>
            <a:t>POPULATION</a:t>
          </a:r>
        </a:p>
      </dgm:t>
    </dgm:pt>
    <dgm:pt modelId="{42B5D386-0288-4038-9822-F69B79914C65}" type="parTrans" cxnId="{02D21296-EEE8-482B-BD67-31719A9A38FA}">
      <dgm:prSet/>
      <dgm:spPr/>
      <dgm:t>
        <a:bodyPr/>
        <a:lstStyle/>
        <a:p>
          <a:endParaRPr lang="en-US"/>
        </a:p>
      </dgm:t>
    </dgm:pt>
    <dgm:pt modelId="{25071DE3-0144-46E0-9D6C-95D553539D5A}" type="sibTrans" cxnId="{02D21296-EEE8-482B-BD67-31719A9A38FA}">
      <dgm:prSet/>
      <dgm:spPr/>
      <dgm:t>
        <a:bodyPr/>
        <a:lstStyle/>
        <a:p>
          <a:endParaRPr lang="en-US"/>
        </a:p>
      </dgm:t>
    </dgm:pt>
    <dgm:pt modelId="{9747A161-C3F5-415F-A2BA-4B802AEAFF47}">
      <dgm:prSet custT="1"/>
      <dgm:spPr/>
      <dgm:t>
        <a:bodyPr/>
        <a:lstStyle/>
        <a:p>
          <a:pPr rtl="0"/>
          <a:r>
            <a:rPr lang="en-US" sz="1800" b="1" dirty="0">
              <a:solidFill>
                <a:schemeClr val="bg1"/>
              </a:solidFill>
            </a:rPr>
            <a:t>Albanian population aged 18+</a:t>
          </a:r>
          <a:endParaRPr lang="en-US" sz="1800" dirty="0">
            <a:solidFill>
              <a:schemeClr val="bg1"/>
            </a:solidFill>
          </a:endParaRPr>
        </a:p>
      </dgm:t>
    </dgm:pt>
    <dgm:pt modelId="{1301C6F9-CEA7-48D0-9CC1-9488117B1318}" type="parTrans" cxnId="{190E246C-7996-48A0-AD02-0BD4B7D966B2}">
      <dgm:prSet/>
      <dgm:spPr/>
      <dgm:t>
        <a:bodyPr/>
        <a:lstStyle/>
        <a:p>
          <a:endParaRPr lang="en-US"/>
        </a:p>
      </dgm:t>
    </dgm:pt>
    <dgm:pt modelId="{4A2AEFBA-6226-45F1-9859-0A65D0BA0FF3}" type="sibTrans" cxnId="{190E246C-7996-48A0-AD02-0BD4B7D966B2}">
      <dgm:prSet/>
      <dgm:spPr/>
      <dgm:t>
        <a:bodyPr/>
        <a:lstStyle/>
        <a:p>
          <a:endParaRPr lang="en-US"/>
        </a:p>
      </dgm:t>
    </dgm:pt>
    <dgm:pt modelId="{C8B0062D-25A9-48BF-8418-3D66DB39874B}">
      <dgm:prSet custT="1"/>
      <dgm:spPr>
        <a:solidFill>
          <a:schemeClr val="bg1"/>
        </a:solidFill>
      </dgm:spPr>
      <dgm:t>
        <a:bodyPr/>
        <a:lstStyle/>
        <a:p>
          <a:pPr rtl="0"/>
          <a:r>
            <a:rPr lang="en-US" sz="2000" b="1" dirty="0">
              <a:solidFill>
                <a:srgbClr val="ED7D31"/>
              </a:solidFill>
            </a:rPr>
            <a:t>SAMPLE FRAME</a:t>
          </a:r>
        </a:p>
      </dgm:t>
    </dgm:pt>
    <dgm:pt modelId="{88D4AE24-7AF5-493E-912D-E62B9883DBAD}" type="parTrans" cxnId="{BD672961-97E6-4135-A7DB-BCB5DD7EB96C}">
      <dgm:prSet/>
      <dgm:spPr/>
      <dgm:t>
        <a:bodyPr/>
        <a:lstStyle/>
        <a:p>
          <a:endParaRPr lang="en-US"/>
        </a:p>
      </dgm:t>
    </dgm:pt>
    <dgm:pt modelId="{7C67F360-E4AD-4EB9-B679-B3E9B1E932D6}" type="sibTrans" cxnId="{BD672961-97E6-4135-A7DB-BCB5DD7EB96C}">
      <dgm:prSet/>
      <dgm:spPr/>
      <dgm:t>
        <a:bodyPr/>
        <a:lstStyle/>
        <a:p>
          <a:endParaRPr lang="en-US"/>
        </a:p>
      </dgm:t>
    </dgm:pt>
    <dgm:pt modelId="{69CEEF47-DC58-4759-B02B-F8E4DE676507}">
      <dgm:prSet custT="1"/>
      <dgm:spPr/>
      <dgm:t>
        <a:bodyPr/>
        <a:lstStyle/>
        <a:p>
          <a:pPr rtl="0"/>
          <a:r>
            <a:rPr lang="en-US" sz="1800" b="1" dirty="0">
              <a:solidFill>
                <a:schemeClr val="bg1"/>
              </a:solidFill>
            </a:rPr>
            <a:t>Most recent population data from INSTAT (January 2020)</a:t>
          </a:r>
          <a:endParaRPr lang="en-US" sz="1800" dirty="0">
            <a:solidFill>
              <a:schemeClr val="bg1"/>
            </a:solidFill>
          </a:endParaRPr>
        </a:p>
      </dgm:t>
    </dgm:pt>
    <dgm:pt modelId="{5255EDC9-B056-4C5F-BEC7-7BC7E034FBAD}" type="parTrans" cxnId="{FDCB4480-3C40-4DFF-AD15-51FBD9F18B22}">
      <dgm:prSet/>
      <dgm:spPr/>
      <dgm:t>
        <a:bodyPr/>
        <a:lstStyle/>
        <a:p>
          <a:endParaRPr lang="en-US"/>
        </a:p>
      </dgm:t>
    </dgm:pt>
    <dgm:pt modelId="{69009333-6F74-4AA0-BDCD-0D07FACF2541}" type="sibTrans" cxnId="{FDCB4480-3C40-4DFF-AD15-51FBD9F18B22}">
      <dgm:prSet/>
      <dgm:spPr/>
      <dgm:t>
        <a:bodyPr/>
        <a:lstStyle/>
        <a:p>
          <a:endParaRPr lang="en-US"/>
        </a:p>
      </dgm:t>
    </dgm:pt>
    <dgm:pt modelId="{5521E981-2091-4384-A142-EEDB31E97D84}">
      <dgm:prSet custT="1"/>
      <dgm:spPr>
        <a:solidFill>
          <a:schemeClr val="bg1"/>
        </a:solidFill>
      </dgm:spPr>
      <dgm:t>
        <a:bodyPr/>
        <a:lstStyle/>
        <a:p>
          <a:pPr rtl="0"/>
          <a:r>
            <a:rPr lang="en-US" sz="2000" b="1" dirty="0">
              <a:solidFill>
                <a:srgbClr val="ED7D31"/>
              </a:solidFill>
            </a:rPr>
            <a:t>SAMPLE SIZE</a:t>
          </a:r>
        </a:p>
      </dgm:t>
    </dgm:pt>
    <dgm:pt modelId="{CFE882B1-0D68-4B40-A026-D9360B48BF01}" type="parTrans" cxnId="{99D34682-F69C-49C7-BFA4-CC44D3995F7E}">
      <dgm:prSet/>
      <dgm:spPr/>
      <dgm:t>
        <a:bodyPr/>
        <a:lstStyle/>
        <a:p>
          <a:endParaRPr lang="en-US"/>
        </a:p>
      </dgm:t>
    </dgm:pt>
    <dgm:pt modelId="{1B6EE082-BA7E-4618-8B31-117BE9A1193A}" type="sibTrans" cxnId="{99D34682-F69C-49C7-BFA4-CC44D3995F7E}">
      <dgm:prSet/>
      <dgm:spPr/>
      <dgm:t>
        <a:bodyPr/>
        <a:lstStyle/>
        <a:p>
          <a:endParaRPr lang="en-US"/>
        </a:p>
      </dgm:t>
    </dgm:pt>
    <dgm:pt modelId="{72328874-C9FF-4178-A32E-BD6869918137}">
      <dgm:prSet custT="1"/>
      <dgm:spPr/>
      <dgm:t>
        <a:bodyPr/>
        <a:lstStyle/>
        <a:p>
          <a:pPr rtl="0"/>
          <a:r>
            <a:rPr lang="pl-PL" sz="1800" b="1" dirty="0">
              <a:solidFill>
                <a:schemeClr val="bg1"/>
              </a:solidFill>
            </a:rPr>
            <a:t>N=</a:t>
          </a:r>
          <a:r>
            <a:rPr lang="en-US" sz="1800" b="1" dirty="0">
              <a:solidFill>
                <a:schemeClr val="bg1"/>
              </a:solidFill>
            </a:rPr>
            <a:t> 1,536 </a:t>
          </a:r>
          <a:r>
            <a:rPr lang="pl-PL" sz="1800" b="1" dirty="0">
              <a:solidFill>
                <a:schemeClr val="bg1"/>
              </a:solidFill>
            </a:rPr>
            <a:t> </a:t>
          </a:r>
          <a:r>
            <a:rPr lang="en-US" sz="1800" b="1" dirty="0">
              <a:solidFill>
                <a:schemeClr val="bg1"/>
              </a:solidFill>
            </a:rPr>
            <a:t>distributed in 12 regions, based on the ‘Proportional to Size’-method</a:t>
          </a:r>
          <a:endParaRPr lang="en-US" sz="1800" dirty="0">
            <a:solidFill>
              <a:schemeClr val="bg1"/>
            </a:solidFill>
          </a:endParaRPr>
        </a:p>
      </dgm:t>
    </dgm:pt>
    <dgm:pt modelId="{94135006-A7D8-4E23-92F8-BCBEECBA61EC}" type="parTrans" cxnId="{8113C254-B27D-4C09-A7B8-2E2CC7ADC542}">
      <dgm:prSet/>
      <dgm:spPr/>
      <dgm:t>
        <a:bodyPr/>
        <a:lstStyle/>
        <a:p>
          <a:endParaRPr lang="en-US"/>
        </a:p>
      </dgm:t>
    </dgm:pt>
    <dgm:pt modelId="{B0B83561-2F9F-409A-86BC-E67358A6C955}" type="sibTrans" cxnId="{8113C254-B27D-4C09-A7B8-2E2CC7ADC542}">
      <dgm:prSet/>
      <dgm:spPr/>
      <dgm:t>
        <a:bodyPr/>
        <a:lstStyle/>
        <a:p>
          <a:endParaRPr lang="en-US"/>
        </a:p>
      </dgm:t>
    </dgm:pt>
    <dgm:pt modelId="{8906DFD8-F7DF-4E80-8CD7-FB1FA3DDF5AE}" type="pres">
      <dgm:prSet presAssocID="{80B980FC-7281-4AB1-9FCE-940210F1EED6}" presName="linear" presStyleCnt="0">
        <dgm:presLayoutVars>
          <dgm:animLvl val="lvl"/>
          <dgm:resizeHandles val="exact"/>
        </dgm:presLayoutVars>
      </dgm:prSet>
      <dgm:spPr/>
    </dgm:pt>
    <dgm:pt modelId="{3ECAEE8E-4657-4018-96D1-799092069781}" type="pres">
      <dgm:prSet presAssocID="{6E1C4970-46BC-46FC-8989-0C45A1BADDD7}" presName="parentText" presStyleLbl="node1" presStyleIdx="0" presStyleCnt="5" custLinFactNeighborX="-10056" custLinFactNeighborY="-10373">
        <dgm:presLayoutVars>
          <dgm:chMax val="0"/>
          <dgm:bulletEnabled val="1"/>
        </dgm:presLayoutVars>
      </dgm:prSet>
      <dgm:spPr/>
    </dgm:pt>
    <dgm:pt modelId="{C7B8849F-5F32-479C-80FD-430D0474BD00}" type="pres">
      <dgm:prSet presAssocID="{6E1C4970-46BC-46FC-8989-0C45A1BADDD7}" presName="childText" presStyleLbl="revTx" presStyleIdx="0" presStyleCnt="5">
        <dgm:presLayoutVars>
          <dgm:bulletEnabled val="1"/>
        </dgm:presLayoutVars>
      </dgm:prSet>
      <dgm:spPr/>
    </dgm:pt>
    <dgm:pt modelId="{7BA7A02B-D017-41D2-A3D8-032DB096CEC0}" type="pres">
      <dgm:prSet presAssocID="{6CCA8C97-2638-4FDC-85CC-57ECADCDB928}" presName="parentText" presStyleLbl="node1" presStyleIdx="1" presStyleCnt="5">
        <dgm:presLayoutVars>
          <dgm:chMax val="0"/>
          <dgm:bulletEnabled val="1"/>
        </dgm:presLayoutVars>
      </dgm:prSet>
      <dgm:spPr/>
    </dgm:pt>
    <dgm:pt modelId="{6579F771-1589-4941-8A6E-3335BEF84FBF}" type="pres">
      <dgm:prSet presAssocID="{6CCA8C97-2638-4FDC-85CC-57ECADCDB928}" presName="childText" presStyleLbl="revTx" presStyleIdx="1" presStyleCnt="5">
        <dgm:presLayoutVars>
          <dgm:bulletEnabled val="1"/>
        </dgm:presLayoutVars>
      </dgm:prSet>
      <dgm:spPr/>
    </dgm:pt>
    <dgm:pt modelId="{B732CB75-6E06-4642-96C6-5E92A9016DFD}" type="pres">
      <dgm:prSet presAssocID="{FEBE8046-1D65-4F23-851F-51B1C489B716}" presName="parentText" presStyleLbl="node1" presStyleIdx="2" presStyleCnt="5">
        <dgm:presLayoutVars>
          <dgm:chMax val="0"/>
          <dgm:bulletEnabled val="1"/>
        </dgm:presLayoutVars>
      </dgm:prSet>
      <dgm:spPr/>
    </dgm:pt>
    <dgm:pt modelId="{4A4503FA-E014-4189-8064-6D99A7773EFB}" type="pres">
      <dgm:prSet presAssocID="{FEBE8046-1D65-4F23-851F-51B1C489B716}" presName="childText" presStyleLbl="revTx" presStyleIdx="2" presStyleCnt="5">
        <dgm:presLayoutVars>
          <dgm:bulletEnabled val="1"/>
        </dgm:presLayoutVars>
      </dgm:prSet>
      <dgm:spPr/>
    </dgm:pt>
    <dgm:pt modelId="{CA7FF014-7E39-4AE4-968E-A234DC2C73BD}" type="pres">
      <dgm:prSet presAssocID="{C8B0062D-25A9-48BF-8418-3D66DB39874B}" presName="parentText" presStyleLbl="node1" presStyleIdx="3" presStyleCnt="5">
        <dgm:presLayoutVars>
          <dgm:chMax val="0"/>
          <dgm:bulletEnabled val="1"/>
        </dgm:presLayoutVars>
      </dgm:prSet>
      <dgm:spPr/>
    </dgm:pt>
    <dgm:pt modelId="{DD783AF4-D1F8-498B-829C-FB25AB6D8C13}" type="pres">
      <dgm:prSet presAssocID="{C8B0062D-25A9-48BF-8418-3D66DB39874B}" presName="childText" presStyleLbl="revTx" presStyleIdx="3" presStyleCnt="5">
        <dgm:presLayoutVars>
          <dgm:bulletEnabled val="1"/>
        </dgm:presLayoutVars>
      </dgm:prSet>
      <dgm:spPr/>
    </dgm:pt>
    <dgm:pt modelId="{C0CD0264-4917-450C-9488-493B918E72F3}" type="pres">
      <dgm:prSet presAssocID="{5521E981-2091-4384-A142-EEDB31E97D84}" presName="parentText" presStyleLbl="node1" presStyleIdx="4" presStyleCnt="5">
        <dgm:presLayoutVars>
          <dgm:chMax val="0"/>
          <dgm:bulletEnabled val="1"/>
        </dgm:presLayoutVars>
      </dgm:prSet>
      <dgm:spPr/>
    </dgm:pt>
    <dgm:pt modelId="{B130800D-EC1C-48EA-B51E-6BB1A4D47CC3}" type="pres">
      <dgm:prSet presAssocID="{5521E981-2091-4384-A142-EEDB31E97D84}" presName="childText" presStyleLbl="revTx" presStyleIdx="4" presStyleCnt="5">
        <dgm:presLayoutVars>
          <dgm:bulletEnabled val="1"/>
        </dgm:presLayoutVars>
      </dgm:prSet>
      <dgm:spPr/>
    </dgm:pt>
  </dgm:ptLst>
  <dgm:cxnLst>
    <dgm:cxn modelId="{E790590C-F5DE-4476-8E82-A8046DA46602}" type="presOf" srcId="{6E1C4970-46BC-46FC-8989-0C45A1BADDD7}" destId="{3ECAEE8E-4657-4018-96D1-799092069781}" srcOrd="0" destOrd="0" presId="urn:microsoft.com/office/officeart/2005/8/layout/vList2"/>
    <dgm:cxn modelId="{5A6A6F3B-2CE0-4001-A967-5EDB57267235}" srcId="{80B980FC-7281-4AB1-9FCE-940210F1EED6}" destId="{6E1C4970-46BC-46FC-8989-0C45A1BADDD7}" srcOrd="0" destOrd="0" parTransId="{06EF1486-1086-45A1-B27F-DD8DDB81AC27}" sibTransId="{A1CB15C8-4F13-41EE-AE92-A43779459871}"/>
    <dgm:cxn modelId="{BD672961-97E6-4135-A7DB-BCB5DD7EB96C}" srcId="{80B980FC-7281-4AB1-9FCE-940210F1EED6}" destId="{C8B0062D-25A9-48BF-8418-3D66DB39874B}" srcOrd="3" destOrd="0" parTransId="{88D4AE24-7AF5-493E-912D-E62B9883DBAD}" sibTransId="{7C67F360-E4AD-4EB9-B679-B3E9B1E932D6}"/>
    <dgm:cxn modelId="{384AA841-2335-4B27-AB35-16A09303AAA5}" type="presOf" srcId="{69CEEF47-DC58-4759-B02B-F8E4DE676507}" destId="{DD783AF4-D1F8-498B-829C-FB25AB6D8C13}" srcOrd="0" destOrd="0" presId="urn:microsoft.com/office/officeart/2005/8/layout/vList2"/>
    <dgm:cxn modelId="{84435A42-09E5-4784-AD3A-102508B410C3}" type="presOf" srcId="{6CCA8C97-2638-4FDC-85CC-57ECADCDB928}" destId="{7BA7A02B-D017-41D2-A3D8-032DB096CEC0}" srcOrd="0" destOrd="0" presId="urn:microsoft.com/office/officeart/2005/8/layout/vList2"/>
    <dgm:cxn modelId="{21B9E062-D99C-4D7F-A734-ADF8EB791812}" srcId="{80B980FC-7281-4AB1-9FCE-940210F1EED6}" destId="{6CCA8C97-2638-4FDC-85CC-57ECADCDB928}" srcOrd="1" destOrd="0" parTransId="{07D91C43-689E-424A-8695-96BAB6339C15}" sibTransId="{F23600F7-5621-4D48-A589-B4223EC02621}"/>
    <dgm:cxn modelId="{190E246C-7996-48A0-AD02-0BD4B7D966B2}" srcId="{FEBE8046-1D65-4F23-851F-51B1C489B716}" destId="{9747A161-C3F5-415F-A2BA-4B802AEAFF47}" srcOrd="0" destOrd="0" parTransId="{1301C6F9-CEA7-48D0-9CC1-9488117B1318}" sibTransId="{4A2AEFBA-6226-45F1-9859-0A65D0BA0FF3}"/>
    <dgm:cxn modelId="{E2B1244C-0C5B-4DBD-B9D5-3143E4B0A498}" type="presOf" srcId="{CA760FAD-D60B-42AB-B1CE-D1DF3068A0A0}" destId="{6579F771-1589-4941-8A6E-3335BEF84FBF}" srcOrd="0" destOrd="0" presId="urn:microsoft.com/office/officeart/2005/8/layout/vList2"/>
    <dgm:cxn modelId="{B849124D-0BD7-4865-9DF3-21D955CF7E5B}" type="presOf" srcId="{5521E981-2091-4384-A142-EEDB31E97D84}" destId="{C0CD0264-4917-450C-9488-493B918E72F3}" srcOrd="0" destOrd="0" presId="urn:microsoft.com/office/officeart/2005/8/layout/vList2"/>
    <dgm:cxn modelId="{8113C254-B27D-4C09-A7B8-2E2CC7ADC542}" srcId="{5521E981-2091-4384-A142-EEDB31E97D84}" destId="{72328874-C9FF-4178-A32E-BD6869918137}" srcOrd="0" destOrd="0" parTransId="{94135006-A7D8-4E23-92F8-BCBEECBA61EC}" sibTransId="{B0B83561-2F9F-409A-86BC-E67358A6C955}"/>
    <dgm:cxn modelId="{4E35F87B-B5F3-49EF-8280-0B71197A7E10}" type="presOf" srcId="{C8B0062D-25A9-48BF-8418-3D66DB39874B}" destId="{CA7FF014-7E39-4AE4-968E-A234DC2C73BD}" srcOrd="0" destOrd="0" presId="urn:microsoft.com/office/officeart/2005/8/layout/vList2"/>
    <dgm:cxn modelId="{FDCB4480-3C40-4DFF-AD15-51FBD9F18B22}" srcId="{C8B0062D-25A9-48BF-8418-3D66DB39874B}" destId="{69CEEF47-DC58-4759-B02B-F8E4DE676507}" srcOrd="0" destOrd="0" parTransId="{5255EDC9-B056-4C5F-BEC7-7BC7E034FBAD}" sibTransId="{69009333-6F74-4AA0-BDCD-0D07FACF2541}"/>
    <dgm:cxn modelId="{99D34682-F69C-49C7-BFA4-CC44D3995F7E}" srcId="{80B980FC-7281-4AB1-9FCE-940210F1EED6}" destId="{5521E981-2091-4384-A142-EEDB31E97D84}" srcOrd="4" destOrd="0" parTransId="{CFE882B1-0D68-4B40-A026-D9360B48BF01}" sibTransId="{1B6EE082-BA7E-4618-8B31-117BE9A1193A}"/>
    <dgm:cxn modelId="{02D21296-EEE8-482B-BD67-31719A9A38FA}" srcId="{80B980FC-7281-4AB1-9FCE-940210F1EED6}" destId="{FEBE8046-1D65-4F23-851F-51B1C489B716}" srcOrd="2" destOrd="0" parTransId="{42B5D386-0288-4038-9822-F69B79914C65}" sibTransId="{25071DE3-0144-46E0-9D6C-95D553539D5A}"/>
    <dgm:cxn modelId="{4EC7C6A4-164F-4C76-A443-26506B2D8545}" srcId="{6CCA8C97-2638-4FDC-85CC-57ECADCDB928}" destId="{CA760FAD-D60B-42AB-B1CE-D1DF3068A0A0}" srcOrd="0" destOrd="0" parTransId="{0A8B78C4-3F2D-444A-ADDB-022AF2D31A01}" sibTransId="{1F05C9DB-ACD3-4CF0-93ED-578E937BCAD3}"/>
    <dgm:cxn modelId="{B54EA3A6-AFD3-4BB6-8A83-FC934F2D6E08}" type="presOf" srcId="{80B980FC-7281-4AB1-9FCE-940210F1EED6}" destId="{8906DFD8-F7DF-4E80-8CD7-FB1FA3DDF5AE}" srcOrd="0" destOrd="0" presId="urn:microsoft.com/office/officeart/2005/8/layout/vList2"/>
    <dgm:cxn modelId="{E82990BD-5170-4329-9076-4D58ED881894}" type="presOf" srcId="{9747A161-C3F5-415F-A2BA-4B802AEAFF47}" destId="{4A4503FA-E014-4189-8064-6D99A7773EFB}" srcOrd="0" destOrd="0" presId="urn:microsoft.com/office/officeart/2005/8/layout/vList2"/>
    <dgm:cxn modelId="{C8CAF2D3-8B6E-4189-B220-582FEE23E7AF}" srcId="{6E1C4970-46BC-46FC-8989-0C45A1BADDD7}" destId="{7A94CB02-269A-42AA-9823-CB95661C51E7}" srcOrd="0" destOrd="0" parTransId="{D47B018A-BAD5-4D74-A492-4F50A7907EAB}" sibTransId="{B93559BF-4BC5-44BC-936F-CD279191985D}"/>
    <dgm:cxn modelId="{F1CBABDD-7825-4FF1-B2CA-3562FB43F1F5}" type="presOf" srcId="{FEBE8046-1D65-4F23-851F-51B1C489B716}" destId="{B732CB75-6E06-4642-96C6-5E92A9016DFD}" srcOrd="0" destOrd="0" presId="urn:microsoft.com/office/officeart/2005/8/layout/vList2"/>
    <dgm:cxn modelId="{C94CCEE1-CB3E-4398-925A-E97BE4E3465C}" type="presOf" srcId="{72328874-C9FF-4178-A32E-BD6869918137}" destId="{B130800D-EC1C-48EA-B51E-6BB1A4D47CC3}" srcOrd="0" destOrd="0" presId="urn:microsoft.com/office/officeart/2005/8/layout/vList2"/>
    <dgm:cxn modelId="{6C62ACFB-7295-48CA-90D7-275FDA1B35C9}" type="presOf" srcId="{7A94CB02-269A-42AA-9823-CB95661C51E7}" destId="{C7B8849F-5F32-479C-80FD-430D0474BD00}" srcOrd="0" destOrd="0" presId="urn:microsoft.com/office/officeart/2005/8/layout/vList2"/>
    <dgm:cxn modelId="{F60DABD1-0A61-4542-9B49-911A84DFD691}" type="presParOf" srcId="{8906DFD8-F7DF-4E80-8CD7-FB1FA3DDF5AE}" destId="{3ECAEE8E-4657-4018-96D1-799092069781}" srcOrd="0" destOrd="0" presId="urn:microsoft.com/office/officeart/2005/8/layout/vList2"/>
    <dgm:cxn modelId="{097EDF25-E1B7-41C6-A5A6-6BE59586BC7F}" type="presParOf" srcId="{8906DFD8-F7DF-4E80-8CD7-FB1FA3DDF5AE}" destId="{C7B8849F-5F32-479C-80FD-430D0474BD00}" srcOrd="1" destOrd="0" presId="urn:microsoft.com/office/officeart/2005/8/layout/vList2"/>
    <dgm:cxn modelId="{7D28DFC4-8B50-45ED-9429-FFAF407C83E0}" type="presParOf" srcId="{8906DFD8-F7DF-4E80-8CD7-FB1FA3DDF5AE}" destId="{7BA7A02B-D017-41D2-A3D8-032DB096CEC0}" srcOrd="2" destOrd="0" presId="urn:microsoft.com/office/officeart/2005/8/layout/vList2"/>
    <dgm:cxn modelId="{DB1D77FB-9F16-467C-9AC4-98394A859232}" type="presParOf" srcId="{8906DFD8-F7DF-4E80-8CD7-FB1FA3DDF5AE}" destId="{6579F771-1589-4941-8A6E-3335BEF84FBF}" srcOrd="3" destOrd="0" presId="urn:microsoft.com/office/officeart/2005/8/layout/vList2"/>
    <dgm:cxn modelId="{CD1B92A1-D776-449C-AFA2-A9BE0AD1903F}" type="presParOf" srcId="{8906DFD8-F7DF-4E80-8CD7-FB1FA3DDF5AE}" destId="{B732CB75-6E06-4642-96C6-5E92A9016DFD}" srcOrd="4" destOrd="0" presId="urn:microsoft.com/office/officeart/2005/8/layout/vList2"/>
    <dgm:cxn modelId="{C474F929-17A9-4664-AB60-E7CE331AE03D}" type="presParOf" srcId="{8906DFD8-F7DF-4E80-8CD7-FB1FA3DDF5AE}" destId="{4A4503FA-E014-4189-8064-6D99A7773EFB}" srcOrd="5" destOrd="0" presId="urn:microsoft.com/office/officeart/2005/8/layout/vList2"/>
    <dgm:cxn modelId="{30E0EAD6-4CD5-48A2-B49A-BCF4AB760027}" type="presParOf" srcId="{8906DFD8-F7DF-4E80-8CD7-FB1FA3DDF5AE}" destId="{CA7FF014-7E39-4AE4-968E-A234DC2C73BD}" srcOrd="6" destOrd="0" presId="urn:microsoft.com/office/officeart/2005/8/layout/vList2"/>
    <dgm:cxn modelId="{E88D944C-EC51-4560-9102-EC8190373154}" type="presParOf" srcId="{8906DFD8-F7DF-4E80-8CD7-FB1FA3DDF5AE}" destId="{DD783AF4-D1F8-498B-829C-FB25AB6D8C13}" srcOrd="7" destOrd="0" presId="urn:microsoft.com/office/officeart/2005/8/layout/vList2"/>
    <dgm:cxn modelId="{8B8203BB-DEBB-4D79-8DCE-CD493430D121}" type="presParOf" srcId="{8906DFD8-F7DF-4E80-8CD7-FB1FA3DDF5AE}" destId="{C0CD0264-4917-450C-9488-493B918E72F3}" srcOrd="8" destOrd="0" presId="urn:microsoft.com/office/officeart/2005/8/layout/vList2"/>
    <dgm:cxn modelId="{A0696E8C-4319-4196-A341-BCB5B81EBF5D}" type="presParOf" srcId="{8906DFD8-F7DF-4E80-8CD7-FB1FA3DDF5AE}" destId="{B130800D-EC1C-48EA-B51E-6BB1A4D47CC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9C47B-166E-42E7-B4DA-5E5A8FDB67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65D37F-7FED-4807-B969-CB7CBB1135CB}">
      <dgm:prSet custT="1"/>
      <dgm:spPr>
        <a:solidFill>
          <a:schemeClr val="bg1"/>
        </a:solidFill>
      </dgm:spPr>
      <dgm:t>
        <a:bodyPr/>
        <a:lstStyle/>
        <a:p>
          <a:pPr rtl="0"/>
          <a:r>
            <a:rPr lang="en-US" sz="2000" b="1" dirty="0">
              <a:solidFill>
                <a:srgbClr val="ED7D31"/>
              </a:solidFill>
            </a:rPr>
            <a:t>SAMPLING ERROR</a:t>
          </a:r>
        </a:p>
      </dgm:t>
    </dgm:pt>
    <dgm:pt modelId="{C4475186-E1EE-4333-AA3D-8B0D3B5C7F54}" type="parTrans" cxnId="{6AF60CC8-60D0-4E03-BA05-1957C71E8786}">
      <dgm:prSet/>
      <dgm:spPr/>
      <dgm:t>
        <a:bodyPr/>
        <a:lstStyle/>
        <a:p>
          <a:endParaRPr lang="en-US"/>
        </a:p>
      </dgm:t>
    </dgm:pt>
    <dgm:pt modelId="{DF329675-2B0F-4BE0-BB85-DA3108599E9A}" type="sibTrans" cxnId="{6AF60CC8-60D0-4E03-BA05-1957C71E8786}">
      <dgm:prSet/>
      <dgm:spPr/>
      <dgm:t>
        <a:bodyPr/>
        <a:lstStyle/>
        <a:p>
          <a:endParaRPr lang="en-US"/>
        </a:p>
      </dgm:t>
    </dgm:pt>
    <dgm:pt modelId="{3106BE94-B02C-4674-86D2-0336AE5D8BB6}">
      <dgm:prSet custT="1"/>
      <dgm:spPr/>
      <dgm:t>
        <a:bodyPr/>
        <a:lstStyle/>
        <a:p>
          <a:pPr rtl="0"/>
          <a:r>
            <a:rPr lang="en-US" sz="1800" b="1" dirty="0">
              <a:solidFill>
                <a:schemeClr val="bg1"/>
              </a:solidFill>
            </a:rPr>
            <a:t>±2.5% confidence interval in a 95% confidence level</a:t>
          </a:r>
        </a:p>
      </dgm:t>
    </dgm:pt>
    <dgm:pt modelId="{452579A6-6684-4F52-A27C-01DA0F6E448B}" type="parTrans" cxnId="{15A506F8-88D9-4DAE-BC28-9DD167402563}">
      <dgm:prSet/>
      <dgm:spPr/>
      <dgm:t>
        <a:bodyPr/>
        <a:lstStyle/>
        <a:p>
          <a:endParaRPr lang="en-US"/>
        </a:p>
      </dgm:t>
    </dgm:pt>
    <dgm:pt modelId="{2D385F1B-EBE6-448B-8DA6-508DC4F92520}" type="sibTrans" cxnId="{15A506F8-88D9-4DAE-BC28-9DD167402563}">
      <dgm:prSet/>
      <dgm:spPr/>
      <dgm:t>
        <a:bodyPr/>
        <a:lstStyle/>
        <a:p>
          <a:endParaRPr lang="en-US"/>
        </a:p>
      </dgm:t>
    </dgm:pt>
    <dgm:pt modelId="{EA65A4DB-67EA-4448-816E-4B109E16A0AC}">
      <dgm:prSet custT="1"/>
      <dgm:spPr>
        <a:solidFill>
          <a:schemeClr val="bg1"/>
        </a:solidFill>
      </dgm:spPr>
      <dgm:t>
        <a:bodyPr/>
        <a:lstStyle/>
        <a:p>
          <a:pPr rtl="0"/>
          <a:r>
            <a:rPr lang="en-US" sz="2000" b="1" dirty="0">
              <a:solidFill>
                <a:srgbClr val="ED7D31"/>
              </a:solidFill>
            </a:rPr>
            <a:t>SAMPLE TYPE</a:t>
          </a:r>
        </a:p>
      </dgm:t>
    </dgm:pt>
    <dgm:pt modelId="{DC2B3598-D32E-420E-9DC3-F4B16E91F138}" type="parTrans" cxnId="{BAC8B06E-2E9B-4E11-B60E-294F7DB7BF24}">
      <dgm:prSet/>
      <dgm:spPr/>
      <dgm:t>
        <a:bodyPr/>
        <a:lstStyle/>
        <a:p>
          <a:endParaRPr lang="en-US"/>
        </a:p>
      </dgm:t>
    </dgm:pt>
    <dgm:pt modelId="{5CE52BAB-8BE0-4799-A859-2CA03961DE55}" type="sibTrans" cxnId="{BAC8B06E-2E9B-4E11-B60E-294F7DB7BF24}">
      <dgm:prSet/>
      <dgm:spPr/>
      <dgm:t>
        <a:bodyPr/>
        <a:lstStyle/>
        <a:p>
          <a:endParaRPr lang="en-US"/>
        </a:p>
      </dgm:t>
    </dgm:pt>
    <dgm:pt modelId="{C6B435ED-D4BA-4421-B17B-0BA04B731B3B}">
      <dgm:prSet custT="1"/>
      <dgm:spPr/>
      <dgm:t>
        <a:bodyPr/>
        <a:lstStyle/>
        <a:p>
          <a:pPr rtl="0"/>
          <a:r>
            <a:rPr lang="en-US" sz="1800" b="1" dirty="0">
              <a:solidFill>
                <a:schemeClr val="bg1"/>
              </a:solidFill>
            </a:rPr>
            <a:t>National representative survey with a stratified sample</a:t>
          </a:r>
          <a:endParaRPr lang="en-US" sz="1800" dirty="0">
            <a:solidFill>
              <a:schemeClr val="bg1"/>
            </a:solidFill>
          </a:endParaRPr>
        </a:p>
      </dgm:t>
    </dgm:pt>
    <dgm:pt modelId="{B7308686-2664-44C1-BC91-DB4F15A83427}" type="parTrans" cxnId="{593C483A-2A83-4D4D-B700-7A7CF1053297}">
      <dgm:prSet/>
      <dgm:spPr/>
      <dgm:t>
        <a:bodyPr/>
        <a:lstStyle/>
        <a:p>
          <a:endParaRPr lang="en-US"/>
        </a:p>
      </dgm:t>
    </dgm:pt>
    <dgm:pt modelId="{38F9180D-19DC-40D2-BDAE-2A03BAD486AB}" type="sibTrans" cxnId="{593C483A-2A83-4D4D-B700-7A7CF1053297}">
      <dgm:prSet/>
      <dgm:spPr/>
      <dgm:t>
        <a:bodyPr/>
        <a:lstStyle/>
        <a:p>
          <a:endParaRPr lang="en-US"/>
        </a:p>
      </dgm:t>
    </dgm:pt>
    <dgm:pt modelId="{D97DE444-9D6D-4427-8ABD-CCB8CE0808AF}">
      <dgm:prSet custT="1"/>
      <dgm:spPr>
        <a:solidFill>
          <a:schemeClr val="bg1"/>
        </a:solidFill>
      </dgm:spPr>
      <dgm:t>
        <a:bodyPr/>
        <a:lstStyle/>
        <a:p>
          <a:pPr rtl="0"/>
          <a:r>
            <a:rPr lang="hr-BA" sz="2000" b="1" dirty="0">
              <a:solidFill>
                <a:srgbClr val="ED7D31"/>
              </a:solidFill>
            </a:rPr>
            <a:t>S</a:t>
          </a:r>
          <a:r>
            <a:rPr lang="en-US" sz="2000" b="1" dirty="0">
              <a:solidFill>
                <a:srgbClr val="ED7D31"/>
              </a:solidFill>
            </a:rPr>
            <a:t>TRATIFICATION</a:t>
          </a:r>
        </a:p>
      </dgm:t>
    </dgm:pt>
    <dgm:pt modelId="{DE30155D-658B-44CE-8120-BE77F09785E8}" type="parTrans" cxnId="{D4A2AC04-EFB2-4FF1-8E61-189B7365195E}">
      <dgm:prSet/>
      <dgm:spPr/>
      <dgm:t>
        <a:bodyPr/>
        <a:lstStyle/>
        <a:p>
          <a:endParaRPr lang="en-US"/>
        </a:p>
      </dgm:t>
    </dgm:pt>
    <dgm:pt modelId="{12EA577C-55D5-46F9-9D19-D3D7751C092B}" type="sibTrans" cxnId="{D4A2AC04-EFB2-4FF1-8E61-189B7365195E}">
      <dgm:prSet/>
      <dgm:spPr/>
      <dgm:t>
        <a:bodyPr/>
        <a:lstStyle/>
        <a:p>
          <a:endParaRPr lang="en-US"/>
        </a:p>
      </dgm:t>
    </dgm:pt>
    <dgm:pt modelId="{4315B299-DAE6-44CD-8093-F27D97149897}">
      <dgm:prSet custT="1"/>
      <dgm:spPr/>
      <dgm:t>
        <a:bodyPr/>
        <a:lstStyle/>
        <a:p>
          <a:pPr rtl="0"/>
          <a:r>
            <a:rPr lang="en-US" sz="1800" b="1" dirty="0">
              <a:solidFill>
                <a:schemeClr val="bg1"/>
              </a:solidFill>
            </a:rPr>
            <a:t>Within each entity the sample was stratified by region and administrative unit </a:t>
          </a:r>
          <a:endParaRPr lang="en-US" sz="1800" dirty="0">
            <a:solidFill>
              <a:schemeClr val="bg1"/>
            </a:solidFill>
          </a:endParaRPr>
        </a:p>
      </dgm:t>
    </dgm:pt>
    <dgm:pt modelId="{C768A3F8-18B3-4850-8825-6BC11870800F}" type="parTrans" cxnId="{5FE029D1-78E2-41B9-84F7-D315D3970AA1}">
      <dgm:prSet/>
      <dgm:spPr/>
      <dgm:t>
        <a:bodyPr/>
        <a:lstStyle/>
        <a:p>
          <a:endParaRPr lang="en-US"/>
        </a:p>
      </dgm:t>
    </dgm:pt>
    <dgm:pt modelId="{8E9550F9-8706-4DF7-B55B-F1AC22DB5E78}" type="sibTrans" cxnId="{5FE029D1-78E2-41B9-84F7-D315D3970AA1}">
      <dgm:prSet/>
      <dgm:spPr/>
      <dgm:t>
        <a:bodyPr/>
        <a:lstStyle/>
        <a:p>
          <a:endParaRPr lang="en-US"/>
        </a:p>
      </dgm:t>
    </dgm:pt>
    <dgm:pt modelId="{BEDF453B-A51E-4564-BF0F-77F98CE37FEB}" type="pres">
      <dgm:prSet presAssocID="{4A79C47B-166E-42E7-B4DA-5E5A8FDB6711}" presName="linear" presStyleCnt="0">
        <dgm:presLayoutVars>
          <dgm:animLvl val="lvl"/>
          <dgm:resizeHandles val="exact"/>
        </dgm:presLayoutVars>
      </dgm:prSet>
      <dgm:spPr/>
    </dgm:pt>
    <dgm:pt modelId="{9214E213-7054-43BD-A5A6-442A63706705}" type="pres">
      <dgm:prSet presAssocID="{2065D37F-7FED-4807-B969-CB7CBB1135CB}" presName="parentText" presStyleLbl="node1" presStyleIdx="0" presStyleCnt="3">
        <dgm:presLayoutVars>
          <dgm:chMax val="0"/>
          <dgm:bulletEnabled val="1"/>
        </dgm:presLayoutVars>
      </dgm:prSet>
      <dgm:spPr/>
    </dgm:pt>
    <dgm:pt modelId="{E6213D49-7320-454E-BC09-D4D5DDE6D859}" type="pres">
      <dgm:prSet presAssocID="{2065D37F-7FED-4807-B969-CB7CBB1135CB}" presName="childText" presStyleLbl="revTx" presStyleIdx="0" presStyleCnt="3">
        <dgm:presLayoutVars>
          <dgm:bulletEnabled val="1"/>
        </dgm:presLayoutVars>
      </dgm:prSet>
      <dgm:spPr/>
    </dgm:pt>
    <dgm:pt modelId="{63E30F58-9B73-45AB-80B9-F8B0E46C216F}" type="pres">
      <dgm:prSet presAssocID="{EA65A4DB-67EA-4448-816E-4B109E16A0AC}" presName="parentText" presStyleLbl="node1" presStyleIdx="1" presStyleCnt="3">
        <dgm:presLayoutVars>
          <dgm:chMax val="0"/>
          <dgm:bulletEnabled val="1"/>
        </dgm:presLayoutVars>
      </dgm:prSet>
      <dgm:spPr/>
    </dgm:pt>
    <dgm:pt modelId="{39DCF26D-7497-4925-B169-2C21506BBC0F}" type="pres">
      <dgm:prSet presAssocID="{EA65A4DB-67EA-4448-816E-4B109E16A0AC}" presName="childText" presStyleLbl="revTx" presStyleIdx="1" presStyleCnt="3">
        <dgm:presLayoutVars>
          <dgm:bulletEnabled val="1"/>
        </dgm:presLayoutVars>
      </dgm:prSet>
      <dgm:spPr/>
    </dgm:pt>
    <dgm:pt modelId="{D5A36950-641B-49B2-A0BB-94C616A72A36}" type="pres">
      <dgm:prSet presAssocID="{D97DE444-9D6D-4427-8ABD-CCB8CE0808AF}" presName="parentText" presStyleLbl="node1" presStyleIdx="2" presStyleCnt="3">
        <dgm:presLayoutVars>
          <dgm:chMax val="0"/>
          <dgm:bulletEnabled val="1"/>
        </dgm:presLayoutVars>
      </dgm:prSet>
      <dgm:spPr/>
    </dgm:pt>
    <dgm:pt modelId="{D2A949BE-75BB-46D7-BF0C-E22E6EC12BF9}" type="pres">
      <dgm:prSet presAssocID="{D97DE444-9D6D-4427-8ABD-CCB8CE0808AF}" presName="childText" presStyleLbl="revTx" presStyleIdx="2" presStyleCnt="3">
        <dgm:presLayoutVars>
          <dgm:bulletEnabled val="1"/>
        </dgm:presLayoutVars>
      </dgm:prSet>
      <dgm:spPr/>
    </dgm:pt>
  </dgm:ptLst>
  <dgm:cxnLst>
    <dgm:cxn modelId="{D4A2AC04-EFB2-4FF1-8E61-189B7365195E}" srcId="{4A79C47B-166E-42E7-B4DA-5E5A8FDB6711}" destId="{D97DE444-9D6D-4427-8ABD-CCB8CE0808AF}" srcOrd="2" destOrd="0" parTransId="{DE30155D-658B-44CE-8120-BE77F09785E8}" sibTransId="{12EA577C-55D5-46F9-9D19-D3D7751C092B}"/>
    <dgm:cxn modelId="{4253C413-1720-4056-AB40-ADBDE915587D}" type="presOf" srcId="{4315B299-DAE6-44CD-8093-F27D97149897}" destId="{D2A949BE-75BB-46D7-BF0C-E22E6EC12BF9}" srcOrd="0" destOrd="0" presId="urn:microsoft.com/office/officeart/2005/8/layout/vList2"/>
    <dgm:cxn modelId="{593C483A-2A83-4D4D-B700-7A7CF1053297}" srcId="{EA65A4DB-67EA-4448-816E-4B109E16A0AC}" destId="{C6B435ED-D4BA-4421-B17B-0BA04B731B3B}" srcOrd="0" destOrd="0" parTransId="{B7308686-2664-44C1-BC91-DB4F15A83427}" sibTransId="{38F9180D-19DC-40D2-BDAE-2A03BAD486AB}"/>
    <dgm:cxn modelId="{10D16F66-235C-4187-9E4D-E8F132C3CD38}" type="presOf" srcId="{C6B435ED-D4BA-4421-B17B-0BA04B731B3B}" destId="{39DCF26D-7497-4925-B169-2C21506BBC0F}" srcOrd="0" destOrd="0" presId="urn:microsoft.com/office/officeart/2005/8/layout/vList2"/>
    <dgm:cxn modelId="{24E1366A-67A6-46F8-BCB8-8CE5B7D7CB28}" type="presOf" srcId="{3106BE94-B02C-4674-86D2-0336AE5D8BB6}" destId="{E6213D49-7320-454E-BC09-D4D5DDE6D859}" srcOrd="0" destOrd="0" presId="urn:microsoft.com/office/officeart/2005/8/layout/vList2"/>
    <dgm:cxn modelId="{BAC8B06E-2E9B-4E11-B60E-294F7DB7BF24}" srcId="{4A79C47B-166E-42E7-B4DA-5E5A8FDB6711}" destId="{EA65A4DB-67EA-4448-816E-4B109E16A0AC}" srcOrd="1" destOrd="0" parTransId="{DC2B3598-D32E-420E-9DC3-F4B16E91F138}" sibTransId="{5CE52BAB-8BE0-4799-A859-2CA03961DE55}"/>
    <dgm:cxn modelId="{31D24054-8079-4C44-855D-5F3111AB9FCE}" type="presOf" srcId="{EA65A4DB-67EA-4448-816E-4B109E16A0AC}" destId="{63E30F58-9B73-45AB-80B9-F8B0E46C216F}" srcOrd="0" destOrd="0" presId="urn:microsoft.com/office/officeart/2005/8/layout/vList2"/>
    <dgm:cxn modelId="{7ED6A85A-66B4-45AC-A9F0-295CA994FCD0}" type="presOf" srcId="{4A79C47B-166E-42E7-B4DA-5E5A8FDB6711}" destId="{BEDF453B-A51E-4564-BF0F-77F98CE37FEB}" srcOrd="0" destOrd="0" presId="urn:microsoft.com/office/officeart/2005/8/layout/vList2"/>
    <dgm:cxn modelId="{8470BB89-4A0B-457C-A231-2A049541ECC8}" type="presOf" srcId="{D97DE444-9D6D-4427-8ABD-CCB8CE0808AF}" destId="{D5A36950-641B-49B2-A0BB-94C616A72A36}" srcOrd="0" destOrd="0" presId="urn:microsoft.com/office/officeart/2005/8/layout/vList2"/>
    <dgm:cxn modelId="{6B162D97-A7C1-4875-BF62-DFB7F4F674BE}" type="presOf" srcId="{2065D37F-7FED-4807-B969-CB7CBB1135CB}" destId="{9214E213-7054-43BD-A5A6-442A63706705}" srcOrd="0" destOrd="0" presId="urn:microsoft.com/office/officeart/2005/8/layout/vList2"/>
    <dgm:cxn modelId="{6AF60CC8-60D0-4E03-BA05-1957C71E8786}" srcId="{4A79C47B-166E-42E7-B4DA-5E5A8FDB6711}" destId="{2065D37F-7FED-4807-B969-CB7CBB1135CB}" srcOrd="0" destOrd="0" parTransId="{C4475186-E1EE-4333-AA3D-8B0D3B5C7F54}" sibTransId="{DF329675-2B0F-4BE0-BB85-DA3108599E9A}"/>
    <dgm:cxn modelId="{5FE029D1-78E2-41B9-84F7-D315D3970AA1}" srcId="{D97DE444-9D6D-4427-8ABD-CCB8CE0808AF}" destId="{4315B299-DAE6-44CD-8093-F27D97149897}" srcOrd="0" destOrd="0" parTransId="{C768A3F8-18B3-4850-8825-6BC11870800F}" sibTransId="{8E9550F9-8706-4DF7-B55B-F1AC22DB5E78}"/>
    <dgm:cxn modelId="{15A506F8-88D9-4DAE-BC28-9DD167402563}" srcId="{2065D37F-7FED-4807-B969-CB7CBB1135CB}" destId="{3106BE94-B02C-4674-86D2-0336AE5D8BB6}" srcOrd="0" destOrd="0" parTransId="{452579A6-6684-4F52-A27C-01DA0F6E448B}" sibTransId="{2D385F1B-EBE6-448B-8DA6-508DC4F92520}"/>
    <dgm:cxn modelId="{30A068EF-1A83-409D-BF71-25FCA3EE27AD}" type="presParOf" srcId="{BEDF453B-A51E-4564-BF0F-77F98CE37FEB}" destId="{9214E213-7054-43BD-A5A6-442A63706705}" srcOrd="0" destOrd="0" presId="urn:microsoft.com/office/officeart/2005/8/layout/vList2"/>
    <dgm:cxn modelId="{B88CA1AB-43AC-4DB8-B8BF-11DE4060B531}" type="presParOf" srcId="{BEDF453B-A51E-4564-BF0F-77F98CE37FEB}" destId="{E6213D49-7320-454E-BC09-D4D5DDE6D859}" srcOrd="1" destOrd="0" presId="urn:microsoft.com/office/officeart/2005/8/layout/vList2"/>
    <dgm:cxn modelId="{002EC6AF-0B48-4E5E-B501-BADBD8C00FA4}" type="presParOf" srcId="{BEDF453B-A51E-4564-BF0F-77F98CE37FEB}" destId="{63E30F58-9B73-45AB-80B9-F8B0E46C216F}" srcOrd="2" destOrd="0" presId="urn:microsoft.com/office/officeart/2005/8/layout/vList2"/>
    <dgm:cxn modelId="{5A9E89B8-DD3C-47F6-8B09-A8E63E2B80FE}" type="presParOf" srcId="{BEDF453B-A51E-4564-BF0F-77F98CE37FEB}" destId="{39DCF26D-7497-4925-B169-2C21506BBC0F}" srcOrd="3" destOrd="0" presId="urn:microsoft.com/office/officeart/2005/8/layout/vList2"/>
    <dgm:cxn modelId="{2783BE5D-F6B0-4C12-B315-A941ADD9D606}" type="presParOf" srcId="{BEDF453B-A51E-4564-BF0F-77F98CE37FEB}" destId="{D5A36950-641B-49B2-A0BB-94C616A72A36}" srcOrd="4" destOrd="0" presId="urn:microsoft.com/office/officeart/2005/8/layout/vList2"/>
    <dgm:cxn modelId="{69A6D334-5F6E-4326-B6C0-53BCFFFD5A73}" type="presParOf" srcId="{BEDF453B-A51E-4564-BF0F-77F98CE37FEB}" destId="{D2A949BE-75BB-46D7-BF0C-E22E6EC12BF9}"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EE8E-4657-4018-96D1-799092069781}">
      <dsp:nvSpPr>
        <dsp:cNvPr id="0" name=""/>
        <dsp:cNvSpPr/>
      </dsp:nvSpPr>
      <dsp:spPr>
        <a:xfrm>
          <a:off x="0" y="11312"/>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r-HR" sz="2000" b="1" kern="1200" dirty="0">
              <a:solidFill>
                <a:srgbClr val="ED7D31"/>
              </a:solidFill>
            </a:rPr>
            <a:t>D</a:t>
          </a:r>
          <a:r>
            <a:rPr lang="en-US" sz="2000" b="1" kern="1200" dirty="0">
              <a:solidFill>
                <a:srgbClr val="ED7D31"/>
              </a:solidFill>
            </a:rPr>
            <a:t>ATA </a:t>
          </a:r>
          <a:r>
            <a:rPr lang="en-US" sz="2000" b="1" i="0" kern="1200" baseline="0" dirty="0">
              <a:solidFill>
                <a:srgbClr val="ED7D31"/>
              </a:solidFill>
            </a:rPr>
            <a:t>COLLECTION</a:t>
          </a:r>
        </a:p>
      </dsp:txBody>
      <dsp:txXfrm>
        <a:off x="27415" y="38727"/>
        <a:ext cx="4254891" cy="506770"/>
      </dsp:txXfrm>
    </dsp:sp>
    <dsp:sp modelId="{C7B8849F-5F32-479C-80FD-430D0474BD00}">
      <dsp:nvSpPr>
        <dsp:cNvPr id="0" name=""/>
        <dsp:cNvSpPr/>
      </dsp:nvSpPr>
      <dsp:spPr>
        <a:xfrm>
          <a:off x="0" y="624445"/>
          <a:ext cx="4309721"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June 14 – July 15</a:t>
          </a:r>
        </a:p>
      </dsp:txBody>
      <dsp:txXfrm>
        <a:off x="0" y="624445"/>
        <a:ext cx="4309721" cy="496800"/>
      </dsp:txXfrm>
    </dsp:sp>
    <dsp:sp modelId="{7BA7A02B-D017-41D2-A3D8-032DB096CEC0}">
      <dsp:nvSpPr>
        <dsp:cNvPr id="0" name=""/>
        <dsp:cNvSpPr/>
      </dsp:nvSpPr>
      <dsp:spPr>
        <a:xfrm>
          <a:off x="0" y="11212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r-HR" sz="2000" b="1" kern="1200" dirty="0">
              <a:solidFill>
                <a:srgbClr val="ED7D31"/>
              </a:solidFill>
            </a:rPr>
            <a:t>M</a:t>
          </a:r>
          <a:r>
            <a:rPr lang="en-US" sz="2000" b="1" kern="1200" dirty="0">
              <a:solidFill>
                <a:srgbClr val="ED7D31"/>
              </a:solidFill>
            </a:rPr>
            <a:t>ETHOD</a:t>
          </a:r>
        </a:p>
      </dsp:txBody>
      <dsp:txXfrm>
        <a:off x="27415" y="1148660"/>
        <a:ext cx="4254891" cy="506770"/>
      </dsp:txXfrm>
    </dsp:sp>
    <dsp:sp modelId="{6579F771-1589-4941-8A6E-3335BEF84FBF}">
      <dsp:nvSpPr>
        <dsp:cNvPr id="0" name=""/>
        <dsp:cNvSpPr/>
      </dsp:nvSpPr>
      <dsp:spPr>
        <a:xfrm>
          <a:off x="0" y="168284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Face to face interview and focus groups (4)</a:t>
          </a:r>
          <a:endParaRPr lang="en-US" sz="1800" kern="1200" dirty="0">
            <a:solidFill>
              <a:schemeClr val="bg1"/>
            </a:solidFill>
          </a:endParaRPr>
        </a:p>
      </dsp:txBody>
      <dsp:txXfrm>
        <a:off x="0" y="1682845"/>
        <a:ext cx="4309721" cy="558900"/>
      </dsp:txXfrm>
    </dsp:sp>
    <dsp:sp modelId="{B732CB75-6E06-4642-96C6-5E92A9016DFD}">
      <dsp:nvSpPr>
        <dsp:cNvPr id="0" name=""/>
        <dsp:cNvSpPr/>
      </dsp:nvSpPr>
      <dsp:spPr>
        <a:xfrm>
          <a:off x="0" y="22417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ED7D31"/>
              </a:solidFill>
            </a:rPr>
            <a:t>POPULATION</a:t>
          </a:r>
        </a:p>
      </dsp:txBody>
      <dsp:txXfrm>
        <a:off x="27415" y="2269160"/>
        <a:ext cx="4254891" cy="506770"/>
      </dsp:txXfrm>
    </dsp:sp>
    <dsp:sp modelId="{4A4503FA-E014-4189-8064-6D99A7773EFB}">
      <dsp:nvSpPr>
        <dsp:cNvPr id="0" name=""/>
        <dsp:cNvSpPr/>
      </dsp:nvSpPr>
      <dsp:spPr>
        <a:xfrm>
          <a:off x="0" y="2803345"/>
          <a:ext cx="4309721"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Albanian population aged 18+</a:t>
          </a:r>
          <a:endParaRPr lang="en-US" sz="1800" kern="1200" dirty="0">
            <a:solidFill>
              <a:schemeClr val="bg1"/>
            </a:solidFill>
          </a:endParaRPr>
        </a:p>
      </dsp:txBody>
      <dsp:txXfrm>
        <a:off x="0" y="2803345"/>
        <a:ext cx="4309721" cy="496800"/>
      </dsp:txXfrm>
    </dsp:sp>
    <dsp:sp modelId="{CA7FF014-7E39-4AE4-968E-A234DC2C73BD}">
      <dsp:nvSpPr>
        <dsp:cNvPr id="0" name=""/>
        <dsp:cNvSpPr/>
      </dsp:nvSpPr>
      <dsp:spPr>
        <a:xfrm>
          <a:off x="0" y="33001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ED7D31"/>
              </a:solidFill>
            </a:rPr>
            <a:t>SAMPLE FRAME</a:t>
          </a:r>
        </a:p>
      </dsp:txBody>
      <dsp:txXfrm>
        <a:off x="27415" y="3327560"/>
        <a:ext cx="4254891" cy="506770"/>
      </dsp:txXfrm>
    </dsp:sp>
    <dsp:sp modelId="{DD783AF4-D1F8-498B-829C-FB25AB6D8C13}">
      <dsp:nvSpPr>
        <dsp:cNvPr id="0" name=""/>
        <dsp:cNvSpPr/>
      </dsp:nvSpPr>
      <dsp:spPr>
        <a:xfrm>
          <a:off x="0" y="3861745"/>
          <a:ext cx="4309721"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Most recent population data from INSTAT (January 2020)</a:t>
          </a:r>
          <a:endParaRPr lang="en-US" sz="1800" kern="1200" dirty="0">
            <a:solidFill>
              <a:schemeClr val="bg1"/>
            </a:solidFill>
          </a:endParaRPr>
        </a:p>
      </dsp:txBody>
      <dsp:txXfrm>
        <a:off x="0" y="3861745"/>
        <a:ext cx="4309721" cy="558900"/>
      </dsp:txXfrm>
    </dsp:sp>
    <dsp:sp modelId="{C0CD0264-4917-450C-9488-493B918E72F3}">
      <dsp:nvSpPr>
        <dsp:cNvPr id="0" name=""/>
        <dsp:cNvSpPr/>
      </dsp:nvSpPr>
      <dsp:spPr>
        <a:xfrm>
          <a:off x="0" y="4420645"/>
          <a:ext cx="4309721" cy="5616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ED7D31"/>
              </a:solidFill>
            </a:rPr>
            <a:t>SAMPLE SIZE</a:t>
          </a:r>
        </a:p>
      </dsp:txBody>
      <dsp:txXfrm>
        <a:off x="27415" y="4448060"/>
        <a:ext cx="4254891" cy="506770"/>
      </dsp:txXfrm>
    </dsp:sp>
    <dsp:sp modelId="{B130800D-EC1C-48EA-B51E-6BB1A4D47CC3}">
      <dsp:nvSpPr>
        <dsp:cNvPr id="0" name=""/>
        <dsp:cNvSpPr/>
      </dsp:nvSpPr>
      <dsp:spPr>
        <a:xfrm>
          <a:off x="0" y="4982245"/>
          <a:ext cx="4309721" cy="80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3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pl-PL" sz="1800" b="1" kern="1200" dirty="0">
              <a:solidFill>
                <a:schemeClr val="bg1"/>
              </a:solidFill>
            </a:rPr>
            <a:t>N=</a:t>
          </a:r>
          <a:r>
            <a:rPr lang="en-US" sz="1800" b="1" kern="1200" dirty="0">
              <a:solidFill>
                <a:schemeClr val="bg1"/>
              </a:solidFill>
            </a:rPr>
            <a:t> 1,536 </a:t>
          </a:r>
          <a:r>
            <a:rPr lang="pl-PL" sz="1800" b="1" kern="1200" dirty="0">
              <a:solidFill>
                <a:schemeClr val="bg1"/>
              </a:solidFill>
            </a:rPr>
            <a:t> </a:t>
          </a:r>
          <a:r>
            <a:rPr lang="en-US" sz="1800" b="1" kern="1200" dirty="0">
              <a:solidFill>
                <a:schemeClr val="bg1"/>
              </a:solidFill>
            </a:rPr>
            <a:t>distributed in 12 regions, based on the ‘Proportional to Size’-method</a:t>
          </a:r>
          <a:endParaRPr lang="en-US" sz="1800" kern="1200" dirty="0">
            <a:solidFill>
              <a:schemeClr val="bg1"/>
            </a:solidFill>
          </a:endParaRPr>
        </a:p>
      </dsp:txBody>
      <dsp:txXfrm>
        <a:off x="0" y="4982245"/>
        <a:ext cx="4309721" cy="80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E213-7054-43BD-A5A6-442A63706705}">
      <dsp:nvSpPr>
        <dsp:cNvPr id="0" name=""/>
        <dsp:cNvSpPr/>
      </dsp:nvSpPr>
      <dsp:spPr>
        <a:xfrm>
          <a:off x="0" y="324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ED7D31"/>
              </a:solidFill>
            </a:rPr>
            <a:t>SAMPLING ERROR</a:t>
          </a:r>
        </a:p>
      </dsp:txBody>
      <dsp:txXfrm>
        <a:off x="41123" y="73582"/>
        <a:ext cx="3637699" cy="760154"/>
      </dsp:txXfrm>
    </dsp:sp>
    <dsp:sp modelId="{E6213D49-7320-454E-BC09-D4D5DDE6D859}">
      <dsp:nvSpPr>
        <dsp:cNvPr id="0" name=""/>
        <dsp:cNvSpPr/>
      </dsp:nvSpPr>
      <dsp:spPr>
        <a:xfrm>
          <a:off x="0" y="874859"/>
          <a:ext cx="371994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±2.5% confidence interval in a 95% confidence level</a:t>
          </a:r>
        </a:p>
      </dsp:txBody>
      <dsp:txXfrm>
        <a:off x="0" y="874859"/>
        <a:ext cx="3719945" cy="745200"/>
      </dsp:txXfrm>
    </dsp:sp>
    <dsp:sp modelId="{63E30F58-9B73-45AB-80B9-F8B0E46C216F}">
      <dsp:nvSpPr>
        <dsp:cNvPr id="0" name=""/>
        <dsp:cNvSpPr/>
      </dsp:nvSpPr>
      <dsp:spPr>
        <a:xfrm>
          <a:off x="0" y="16200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rgbClr val="ED7D31"/>
              </a:solidFill>
            </a:rPr>
            <a:t>SAMPLE TYPE</a:t>
          </a:r>
        </a:p>
      </dsp:txBody>
      <dsp:txXfrm>
        <a:off x="41123" y="1661182"/>
        <a:ext cx="3637699" cy="760154"/>
      </dsp:txXfrm>
    </dsp:sp>
    <dsp:sp modelId="{39DCF26D-7497-4925-B169-2C21506BBC0F}">
      <dsp:nvSpPr>
        <dsp:cNvPr id="0" name=""/>
        <dsp:cNvSpPr/>
      </dsp:nvSpPr>
      <dsp:spPr>
        <a:xfrm>
          <a:off x="0" y="2462459"/>
          <a:ext cx="3719945"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National representative survey with a stratified sample</a:t>
          </a:r>
          <a:endParaRPr lang="en-US" sz="1800" kern="1200" dirty="0">
            <a:solidFill>
              <a:schemeClr val="bg1"/>
            </a:solidFill>
          </a:endParaRPr>
        </a:p>
      </dsp:txBody>
      <dsp:txXfrm>
        <a:off x="0" y="2462459"/>
        <a:ext cx="3719945" cy="745200"/>
      </dsp:txXfrm>
    </dsp:sp>
    <dsp:sp modelId="{D5A36950-641B-49B2-A0BB-94C616A72A36}">
      <dsp:nvSpPr>
        <dsp:cNvPr id="0" name=""/>
        <dsp:cNvSpPr/>
      </dsp:nvSpPr>
      <dsp:spPr>
        <a:xfrm>
          <a:off x="0" y="3207659"/>
          <a:ext cx="3719945" cy="842400"/>
        </a:xfrm>
        <a:prstGeom prst="round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r-BA" sz="2000" b="1" kern="1200" dirty="0">
              <a:solidFill>
                <a:srgbClr val="ED7D31"/>
              </a:solidFill>
            </a:rPr>
            <a:t>S</a:t>
          </a:r>
          <a:r>
            <a:rPr lang="en-US" sz="2000" b="1" kern="1200" dirty="0">
              <a:solidFill>
                <a:srgbClr val="ED7D31"/>
              </a:solidFill>
            </a:rPr>
            <a:t>TRATIFICATION</a:t>
          </a:r>
        </a:p>
      </dsp:txBody>
      <dsp:txXfrm>
        <a:off x="41123" y="3248782"/>
        <a:ext cx="3637699" cy="760154"/>
      </dsp:txXfrm>
    </dsp:sp>
    <dsp:sp modelId="{D2A949BE-75BB-46D7-BF0C-E22E6EC12BF9}">
      <dsp:nvSpPr>
        <dsp:cNvPr id="0" name=""/>
        <dsp:cNvSpPr/>
      </dsp:nvSpPr>
      <dsp:spPr>
        <a:xfrm>
          <a:off x="0" y="4050059"/>
          <a:ext cx="3719945" cy="81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0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chemeClr val="bg1"/>
              </a:solidFill>
            </a:rPr>
            <a:t>Within each entity the sample was stratified by region and administrative unit </a:t>
          </a:r>
          <a:endParaRPr lang="en-US" sz="1800" kern="1200" dirty="0">
            <a:solidFill>
              <a:schemeClr val="bg1"/>
            </a:solidFill>
          </a:endParaRPr>
        </a:p>
      </dsp:txBody>
      <dsp:txXfrm>
        <a:off x="0" y="4050059"/>
        <a:ext cx="3719945" cy="8150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0.14039</cdr:y>
    </cdr:to>
    <cdr:sp macro="" textlink="">
      <cdr:nvSpPr>
        <cdr:cNvPr id="3" name="TextBox 2"/>
        <cdr:cNvSpPr txBox="1"/>
      </cdr:nvSpPr>
      <cdr:spPr>
        <a:xfrm xmlns:a="http://schemas.openxmlformats.org/drawingml/2006/main">
          <a:off x="0" y="0"/>
          <a:ext cx="8377382" cy="8013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chemeClr val="bg1"/>
              </a:solidFill>
              <a:latin typeface="Corbel" panose="020B0503020204020204" pitchFamily="34" charset="0"/>
            </a:rPr>
            <a:t>To which extent do you agree with the following statements regarding</a:t>
          </a:r>
        </a:p>
        <a:p xmlns:a="http://schemas.openxmlformats.org/drawingml/2006/main">
          <a:pPr algn="ctr"/>
          <a:r>
            <a:rPr lang="en-US" sz="1800" b="1" dirty="0">
              <a:solidFill>
                <a:schemeClr val="bg1"/>
              </a:solidFill>
              <a:latin typeface="Corbel" panose="020B0503020204020204" pitchFamily="34" charset="0"/>
            </a:rPr>
            <a:t> the role of Parliament during the Covid-19?</a:t>
          </a:r>
        </a:p>
      </cdr:txBody>
    </cdr:sp>
  </cdr:relSizeAnchor>
  <cdr:relSizeAnchor xmlns:cdr="http://schemas.openxmlformats.org/drawingml/2006/chartDrawing">
    <cdr:from>
      <cdr:x>0.4712</cdr:x>
      <cdr:y>0.08666</cdr:y>
    </cdr:from>
    <cdr:to>
      <cdr:x>0.58035</cdr:x>
      <cdr:y>0.24685</cdr:y>
    </cdr:to>
    <cdr:sp macro="" textlink="">
      <cdr:nvSpPr>
        <cdr:cNvPr id="5" name="TextBox 4"/>
        <cdr:cNvSpPr txBox="1"/>
      </cdr:nvSpPr>
      <cdr:spPr>
        <a:xfrm xmlns:a="http://schemas.openxmlformats.org/drawingml/2006/main">
          <a:off x="3947391" y="49465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730E0-DA62-42AA-BE12-4603AA9D3A21}" type="datetimeFigureOut">
              <a:rPr lang="en-US" smtClean="0"/>
              <a:t>12/15/2020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CCB0E-F0E0-411A-AE5A-AA21815C6918}" type="slidenum">
              <a:rPr lang="en-US" smtClean="0"/>
              <a:t>‹#›</a:t>
            </a:fld>
            <a:endParaRPr lang="en-US" dirty="0"/>
          </a:p>
        </p:txBody>
      </p:sp>
    </p:spTree>
    <p:extLst>
      <p:ext uri="{BB962C8B-B14F-4D97-AF65-F5344CB8AC3E}">
        <p14:creationId xmlns:p14="http://schemas.microsoft.com/office/powerpoint/2010/main" val="404272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Add NED=s logo in btw the two logos</a:t>
            </a:r>
            <a:endParaRPr lang="en-US" sz="1200"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a:t>
            </a:fld>
            <a:endParaRPr lang="en-US" dirty="0"/>
          </a:p>
        </p:txBody>
      </p:sp>
    </p:spTree>
    <p:extLst>
      <p:ext uri="{BB962C8B-B14F-4D97-AF65-F5344CB8AC3E}">
        <p14:creationId xmlns:p14="http://schemas.microsoft.com/office/powerpoint/2010/main" val="49132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10"/>
          </p:nvPr>
        </p:nvSpPr>
        <p:spPr/>
        <p:txBody>
          <a:bodyPr/>
          <a:lstStyle/>
          <a:p>
            <a:fld id="{9D5CCB0E-F0E0-411A-AE5A-AA21815C6918}" type="slidenum">
              <a:rPr lang="en-US" smtClean="0"/>
              <a:t>10</a:t>
            </a:fld>
            <a:endParaRPr lang="en-US"/>
          </a:p>
        </p:txBody>
      </p:sp>
    </p:spTree>
    <p:extLst>
      <p:ext uri="{BB962C8B-B14F-4D97-AF65-F5344CB8AC3E}">
        <p14:creationId xmlns:p14="http://schemas.microsoft.com/office/powerpoint/2010/main" val="342994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add the title on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11</a:t>
            </a:fld>
            <a:endParaRPr lang="en-US"/>
          </a:p>
        </p:txBody>
      </p:sp>
    </p:spTree>
    <p:extLst>
      <p:ext uri="{BB962C8B-B14F-4D97-AF65-F5344CB8AC3E}">
        <p14:creationId xmlns:p14="http://schemas.microsoft.com/office/powerpoint/2010/main" val="61740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12</a:t>
            </a:fld>
            <a:endParaRPr lang="en-US"/>
          </a:p>
        </p:txBody>
      </p:sp>
    </p:spTree>
    <p:extLst>
      <p:ext uri="{BB962C8B-B14F-4D97-AF65-F5344CB8AC3E}">
        <p14:creationId xmlns:p14="http://schemas.microsoft.com/office/powerpoint/2010/main" val="266819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13</a:t>
            </a:fld>
            <a:endParaRPr lang="en-US"/>
          </a:p>
        </p:txBody>
      </p:sp>
    </p:spTree>
    <p:extLst>
      <p:ext uri="{BB962C8B-B14F-4D97-AF65-F5344CB8AC3E}">
        <p14:creationId xmlns:p14="http://schemas.microsoft.com/office/powerpoint/2010/main" val="350560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14</a:t>
            </a:fld>
            <a:endParaRPr lang="en-US"/>
          </a:p>
        </p:txBody>
      </p:sp>
    </p:spTree>
    <p:extLst>
      <p:ext uri="{BB962C8B-B14F-4D97-AF65-F5344CB8AC3E}">
        <p14:creationId xmlns:p14="http://schemas.microsoft.com/office/powerpoint/2010/main" val="391750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15</a:t>
            </a:fld>
            <a:endParaRPr lang="en-US"/>
          </a:p>
        </p:txBody>
      </p:sp>
    </p:spTree>
    <p:extLst>
      <p:ext uri="{BB962C8B-B14F-4D97-AF65-F5344CB8AC3E}">
        <p14:creationId xmlns:p14="http://schemas.microsoft.com/office/powerpoint/2010/main" val="393296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16</a:t>
            </a:fld>
            <a:endParaRPr lang="en-US"/>
          </a:p>
        </p:txBody>
      </p:sp>
    </p:spTree>
    <p:extLst>
      <p:ext uri="{BB962C8B-B14F-4D97-AF65-F5344CB8AC3E}">
        <p14:creationId xmlns:p14="http://schemas.microsoft.com/office/powerpoint/2010/main" val="320862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17</a:t>
            </a:fld>
            <a:endParaRPr lang="en-US"/>
          </a:p>
        </p:txBody>
      </p:sp>
    </p:spTree>
    <p:extLst>
      <p:ext uri="{BB962C8B-B14F-4D97-AF65-F5344CB8AC3E}">
        <p14:creationId xmlns:p14="http://schemas.microsoft.com/office/powerpoint/2010/main" val="377473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18</a:t>
            </a:fld>
            <a:endParaRPr lang="en-US"/>
          </a:p>
        </p:txBody>
      </p:sp>
    </p:spTree>
    <p:extLst>
      <p:ext uri="{BB962C8B-B14F-4D97-AF65-F5344CB8AC3E}">
        <p14:creationId xmlns:p14="http://schemas.microsoft.com/office/powerpoint/2010/main" val="357904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19</a:t>
            </a:fld>
            <a:endParaRPr lang="en-US"/>
          </a:p>
        </p:txBody>
      </p:sp>
    </p:spTree>
    <p:extLst>
      <p:ext uri="{BB962C8B-B14F-4D97-AF65-F5344CB8AC3E}">
        <p14:creationId xmlns:p14="http://schemas.microsoft.com/office/powerpoint/2010/main" val="191654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solidFill>
                <a:schemeClr val="accent6"/>
              </a:solidFill>
            </a:endParaRPr>
          </a:p>
        </p:txBody>
      </p:sp>
      <p:sp>
        <p:nvSpPr>
          <p:cNvPr id="4" name="Slide Number Placeholder 3"/>
          <p:cNvSpPr>
            <a:spLocks noGrp="1"/>
          </p:cNvSpPr>
          <p:nvPr>
            <p:ph type="sldNum" sz="quarter" idx="10"/>
          </p:nvPr>
        </p:nvSpPr>
        <p:spPr/>
        <p:txBody>
          <a:bodyPr/>
          <a:lstStyle/>
          <a:p>
            <a:fld id="{9D5CCB0E-F0E0-411A-AE5A-AA21815C6918}" type="slidenum">
              <a:rPr lang="en-US" smtClean="0"/>
              <a:t>2</a:t>
            </a:fld>
            <a:endParaRPr lang="en-US"/>
          </a:p>
        </p:txBody>
      </p:sp>
    </p:spTree>
    <p:extLst>
      <p:ext uri="{BB962C8B-B14F-4D97-AF65-F5344CB8AC3E}">
        <p14:creationId xmlns:p14="http://schemas.microsoft.com/office/powerpoint/2010/main" val="235038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104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21</a:t>
            </a:fld>
            <a:endParaRPr lang="en-US"/>
          </a:p>
        </p:txBody>
      </p:sp>
    </p:spTree>
    <p:extLst>
      <p:ext uri="{BB962C8B-B14F-4D97-AF65-F5344CB8AC3E}">
        <p14:creationId xmlns:p14="http://schemas.microsoft.com/office/powerpoint/2010/main" val="126808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22</a:t>
            </a:fld>
            <a:endParaRPr lang="en-US"/>
          </a:p>
        </p:txBody>
      </p:sp>
    </p:spTree>
    <p:extLst>
      <p:ext uri="{BB962C8B-B14F-4D97-AF65-F5344CB8AC3E}">
        <p14:creationId xmlns:p14="http://schemas.microsoft.com/office/powerpoint/2010/main" val="369252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23</a:t>
            </a:fld>
            <a:endParaRPr lang="en-US"/>
          </a:p>
        </p:txBody>
      </p:sp>
    </p:spTree>
    <p:extLst>
      <p:ext uri="{BB962C8B-B14F-4D97-AF65-F5344CB8AC3E}">
        <p14:creationId xmlns:p14="http://schemas.microsoft.com/office/powerpoint/2010/main" val="226240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24</a:t>
            </a:fld>
            <a:endParaRPr lang="en-US"/>
          </a:p>
        </p:txBody>
      </p:sp>
    </p:spTree>
    <p:extLst>
      <p:ext uri="{BB962C8B-B14F-4D97-AF65-F5344CB8AC3E}">
        <p14:creationId xmlns:p14="http://schemas.microsoft.com/office/powerpoint/2010/main" val="414478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5CCB0E-F0E0-411A-AE5A-AA21815C6918}" type="slidenum">
              <a:rPr lang="en-US" smtClean="0"/>
              <a:t>25</a:t>
            </a:fld>
            <a:endParaRPr lang="en-US"/>
          </a:p>
        </p:txBody>
      </p:sp>
    </p:spTree>
    <p:extLst>
      <p:ext uri="{BB962C8B-B14F-4D97-AF65-F5344CB8AC3E}">
        <p14:creationId xmlns:p14="http://schemas.microsoft.com/office/powerpoint/2010/main" val="246515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26</a:t>
            </a:fld>
            <a:endParaRPr lang="en-US"/>
          </a:p>
        </p:txBody>
      </p:sp>
    </p:spTree>
    <p:extLst>
      <p:ext uri="{BB962C8B-B14F-4D97-AF65-F5344CB8AC3E}">
        <p14:creationId xmlns:p14="http://schemas.microsoft.com/office/powerpoint/2010/main" val="66657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5CCB0E-F0E0-411A-AE5A-AA21815C6918}" type="slidenum">
              <a:rPr lang="en-US" smtClean="0"/>
              <a:t>27</a:t>
            </a:fld>
            <a:endParaRPr lang="en-US"/>
          </a:p>
        </p:txBody>
      </p:sp>
    </p:spTree>
    <p:extLst>
      <p:ext uri="{BB962C8B-B14F-4D97-AF65-F5344CB8AC3E}">
        <p14:creationId xmlns:p14="http://schemas.microsoft.com/office/powerpoint/2010/main" val="1580256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28</a:t>
            </a:fld>
            <a:endParaRPr lang="en-US"/>
          </a:p>
        </p:txBody>
      </p:sp>
    </p:spTree>
    <p:extLst>
      <p:ext uri="{BB962C8B-B14F-4D97-AF65-F5344CB8AC3E}">
        <p14:creationId xmlns:p14="http://schemas.microsoft.com/office/powerpoint/2010/main" val="18935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29</a:t>
            </a:fld>
            <a:endParaRPr lang="en-US"/>
          </a:p>
        </p:txBody>
      </p:sp>
    </p:spTree>
    <p:extLst>
      <p:ext uri="{BB962C8B-B14F-4D97-AF65-F5344CB8AC3E}">
        <p14:creationId xmlns:p14="http://schemas.microsoft.com/office/powerpoint/2010/main" val="176768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a:t>
            </a:fld>
            <a:endParaRPr lang="en-US"/>
          </a:p>
        </p:txBody>
      </p:sp>
    </p:spTree>
    <p:extLst>
      <p:ext uri="{BB962C8B-B14F-4D97-AF65-F5344CB8AC3E}">
        <p14:creationId xmlns:p14="http://schemas.microsoft.com/office/powerpoint/2010/main" val="923399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30</a:t>
            </a:fld>
            <a:endParaRPr lang="en-US"/>
          </a:p>
        </p:txBody>
      </p:sp>
    </p:spTree>
    <p:extLst>
      <p:ext uri="{BB962C8B-B14F-4D97-AF65-F5344CB8AC3E}">
        <p14:creationId xmlns:p14="http://schemas.microsoft.com/office/powerpoint/2010/main" val="3084360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31</a:t>
            </a:fld>
            <a:endParaRPr lang="en-US"/>
          </a:p>
        </p:txBody>
      </p:sp>
    </p:spTree>
    <p:extLst>
      <p:ext uri="{BB962C8B-B14F-4D97-AF65-F5344CB8AC3E}">
        <p14:creationId xmlns:p14="http://schemas.microsoft.com/office/powerpoint/2010/main" val="1946702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32</a:t>
            </a:fld>
            <a:endParaRPr lang="en-US"/>
          </a:p>
        </p:txBody>
      </p:sp>
    </p:spTree>
    <p:extLst>
      <p:ext uri="{BB962C8B-B14F-4D97-AF65-F5344CB8AC3E}">
        <p14:creationId xmlns:p14="http://schemas.microsoft.com/office/powerpoint/2010/main" val="749156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women tend to be more undecided.</a:t>
            </a:r>
          </a:p>
        </p:txBody>
      </p:sp>
      <p:sp>
        <p:nvSpPr>
          <p:cNvPr id="4" name="Slide Number Placeholder 3"/>
          <p:cNvSpPr>
            <a:spLocks noGrp="1"/>
          </p:cNvSpPr>
          <p:nvPr>
            <p:ph type="sldNum" sz="quarter" idx="10"/>
          </p:nvPr>
        </p:nvSpPr>
        <p:spPr/>
        <p:txBody>
          <a:bodyPr/>
          <a:lstStyle/>
          <a:p>
            <a:fld id="{9D5CCB0E-F0E0-411A-AE5A-AA21815C6918}" type="slidenum">
              <a:rPr lang="en-US" smtClean="0"/>
              <a:t>33</a:t>
            </a:fld>
            <a:endParaRPr lang="en-US"/>
          </a:p>
        </p:txBody>
      </p:sp>
    </p:spTree>
    <p:extLst>
      <p:ext uri="{BB962C8B-B14F-4D97-AF65-F5344CB8AC3E}">
        <p14:creationId xmlns:p14="http://schemas.microsoft.com/office/powerpoint/2010/main" val="133891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38</a:t>
            </a:fld>
            <a:endParaRPr lang="en-US" dirty="0"/>
          </a:p>
        </p:txBody>
      </p:sp>
    </p:spTree>
    <p:extLst>
      <p:ext uri="{BB962C8B-B14F-4D97-AF65-F5344CB8AC3E}">
        <p14:creationId xmlns:p14="http://schemas.microsoft.com/office/powerpoint/2010/main" val="3913100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39</a:t>
            </a:fld>
            <a:endParaRPr lang="en-US" dirty="0"/>
          </a:p>
        </p:txBody>
      </p:sp>
    </p:spTree>
    <p:extLst>
      <p:ext uri="{BB962C8B-B14F-4D97-AF65-F5344CB8AC3E}">
        <p14:creationId xmlns:p14="http://schemas.microsoft.com/office/powerpoint/2010/main" val="671353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D5CCB0E-F0E0-411A-AE5A-AA21815C6918}" type="slidenum">
              <a:rPr lang="en-US" smtClean="0"/>
              <a:t>40</a:t>
            </a:fld>
            <a:endParaRPr lang="en-US" dirty="0"/>
          </a:p>
        </p:txBody>
      </p:sp>
    </p:spTree>
    <p:extLst>
      <p:ext uri="{BB962C8B-B14F-4D97-AF65-F5344CB8AC3E}">
        <p14:creationId xmlns:p14="http://schemas.microsoft.com/office/powerpoint/2010/main" val="443517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41</a:t>
            </a:fld>
            <a:endParaRPr lang="en-US" dirty="0"/>
          </a:p>
        </p:txBody>
      </p:sp>
    </p:spTree>
    <p:extLst>
      <p:ext uri="{BB962C8B-B14F-4D97-AF65-F5344CB8AC3E}">
        <p14:creationId xmlns:p14="http://schemas.microsoft.com/office/powerpoint/2010/main" val="223221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CB0E-F0E0-411A-AE5A-AA21815C6918}" type="slidenum">
              <a:rPr lang="en-US" smtClean="0"/>
              <a:t>4</a:t>
            </a:fld>
            <a:endParaRPr lang="en-US"/>
          </a:p>
        </p:txBody>
      </p:sp>
    </p:spTree>
    <p:extLst>
      <p:ext uri="{BB962C8B-B14F-4D97-AF65-F5344CB8AC3E}">
        <p14:creationId xmlns:p14="http://schemas.microsoft.com/office/powerpoint/2010/main" val="317856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pPr>
            <a:r>
              <a:rPr lang="en-US" altLang="en-US" dirty="0">
                <a:solidFill>
                  <a:srgbClr val="000000"/>
                </a:solidFill>
              </a:rPr>
              <a:t>© Copyright Showeet.com</a:t>
            </a:r>
          </a:p>
        </p:txBody>
      </p:sp>
      <p:sp>
        <p:nvSpPr>
          <p:cNvPr id="149508" name="Slide Number Placeholder 3"/>
          <p:cNvSpPr>
            <a:spLocks noGrp="1"/>
          </p:cNvSpPr>
          <p:nvPr>
            <p:ph type="sldNum" sz="quarter" idx="5"/>
          </p:nvPr>
        </p:nvSpPr>
        <p:spPr bwMode="auto">
          <a:noFill/>
          <a:ln>
            <a:miter lim="800000"/>
            <a:headEnd/>
            <a:tailEnd/>
          </a:ln>
        </p:spPr>
        <p:txBody>
          <a:bodyPr/>
          <a:lstStyle/>
          <a:p>
            <a:pPr defTabSz="931774">
              <a:defRPr/>
            </a:pPr>
            <a:fld id="{BB5E41B3-890B-4992-AFB6-A9E1B4EB4108}" type="slidenum">
              <a:rPr lang="en-US" altLang="en-US">
                <a:solidFill>
                  <a:srgbClr val="000000"/>
                </a:solidFill>
              </a:rPr>
              <a:pPr defTabSz="931774">
                <a:defRPr/>
              </a:pPr>
              <a:t>5</a:t>
            </a:fld>
            <a:endParaRPr lang="en-US" altLang="en-US">
              <a:solidFill>
                <a:srgbClr val="000000"/>
              </a:solidFill>
            </a:endParaRPr>
          </a:p>
        </p:txBody>
      </p:sp>
    </p:spTree>
    <p:extLst>
      <p:ext uri="{BB962C8B-B14F-4D97-AF65-F5344CB8AC3E}">
        <p14:creationId xmlns:p14="http://schemas.microsoft.com/office/powerpoint/2010/main" val="167162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6</a:t>
            </a:fld>
            <a:endParaRPr lang="en-US"/>
          </a:p>
        </p:txBody>
      </p:sp>
    </p:spTree>
    <p:extLst>
      <p:ext uri="{BB962C8B-B14F-4D97-AF65-F5344CB8AC3E}">
        <p14:creationId xmlns:p14="http://schemas.microsoft.com/office/powerpoint/2010/main" val="280039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9D5CCB0E-F0E0-411A-AE5A-AA21815C6918}" type="slidenum">
              <a:rPr lang="en-US" smtClean="0"/>
              <a:t>7</a:t>
            </a:fld>
            <a:endParaRPr lang="en-US"/>
          </a:p>
        </p:txBody>
      </p:sp>
    </p:spTree>
    <p:extLst>
      <p:ext uri="{BB962C8B-B14F-4D97-AF65-F5344CB8AC3E}">
        <p14:creationId xmlns:p14="http://schemas.microsoft.com/office/powerpoint/2010/main" val="133774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8</a:t>
            </a:fld>
            <a:endParaRPr lang="en-US"/>
          </a:p>
        </p:txBody>
      </p:sp>
    </p:spTree>
    <p:extLst>
      <p:ext uri="{BB962C8B-B14F-4D97-AF65-F5344CB8AC3E}">
        <p14:creationId xmlns:p14="http://schemas.microsoft.com/office/powerpoint/2010/main" val="160844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CCB0E-F0E0-411A-AE5A-AA21815C6918}" type="slidenum">
              <a:rPr lang="en-US" smtClean="0"/>
              <a:t>9</a:t>
            </a:fld>
            <a:endParaRPr lang="en-US"/>
          </a:p>
        </p:txBody>
      </p:sp>
    </p:spTree>
    <p:extLst>
      <p:ext uri="{BB962C8B-B14F-4D97-AF65-F5344CB8AC3E}">
        <p14:creationId xmlns:p14="http://schemas.microsoft.com/office/powerpoint/2010/main" val="39141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5559552"/>
          </a:xfrm>
          <a:prstGeom prst="rect">
            <a:avLst/>
          </a:prstGeom>
          <a:solidFill>
            <a:srgbClr val="276F8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10021140" cy="2054352"/>
          </a:xfrm>
        </p:spPr>
        <p:txBody>
          <a:bodyPr anchor="b">
            <a:normAutofit/>
          </a:bodyPr>
          <a:lstStyle>
            <a:lvl1pPr algn="ctr">
              <a:defRPr sz="5900" spc="-100" baseline="0">
                <a:solidFill>
                  <a:srgbClr val="ED7D31"/>
                </a:solidFill>
              </a:defRPr>
            </a:lvl1pPr>
          </a:lstStyle>
          <a:p>
            <a:r>
              <a:rPr lang="en-US" dirty="0"/>
              <a:t>Click to edit Master title style</a:t>
            </a:r>
          </a:p>
        </p:txBody>
      </p:sp>
      <p:sp>
        <p:nvSpPr>
          <p:cNvPr id="3" name="Subtitle 2"/>
          <p:cNvSpPr>
            <a:spLocks noGrp="1"/>
          </p:cNvSpPr>
          <p:nvPr>
            <p:ph type="subTitle" idx="1"/>
          </p:nvPr>
        </p:nvSpPr>
        <p:spPr>
          <a:xfrm>
            <a:off x="1100014" y="3530294"/>
            <a:ext cx="9990973" cy="1023045"/>
          </a:xfrm>
        </p:spPr>
        <p:txBody>
          <a:bodyPr anchor="t">
            <a:normAutofit/>
          </a:bodyPr>
          <a:lstStyle>
            <a:lvl1pPr marL="0" indent="0" algn="ctr">
              <a:buNone/>
              <a:defRPr sz="2200" cap="none" spc="0" baseline="0">
                <a:solidFill>
                  <a:schemeClr val="bg1">
                    <a:lumMod val="9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descr="Logo, company name&#10;&#10;Description automatically generated">
            <a:extLst>
              <a:ext uri="{FF2B5EF4-FFF2-40B4-BE49-F238E27FC236}">
                <a16:creationId xmlns:a16="http://schemas.microsoft.com/office/drawing/2014/main" id="{D3EFC1B0-A258-4A91-AFD0-106890FB9E97}"/>
              </a:ext>
            </a:extLst>
          </p:cNvPr>
          <p:cNvPicPr>
            <a:picLocks noChangeAspect="1"/>
          </p:cNvPicPr>
          <p:nvPr userDrawn="1"/>
        </p:nvPicPr>
        <p:blipFill>
          <a:blip r:embed="rId2"/>
          <a:stretch>
            <a:fillRect/>
          </a:stretch>
        </p:blipFill>
        <p:spPr>
          <a:xfrm>
            <a:off x="8898326" y="5668341"/>
            <a:ext cx="1152704" cy="806893"/>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9542AF9C-CF89-4375-84EF-2911D087664D}"/>
              </a:ext>
            </a:extLst>
          </p:cNvPr>
          <p:cNvPicPr>
            <a:picLocks noChangeAspect="1"/>
          </p:cNvPicPr>
          <p:nvPr userDrawn="1"/>
        </p:nvPicPr>
        <p:blipFill>
          <a:blip r:embed="rId3"/>
          <a:stretch>
            <a:fillRect/>
          </a:stretch>
        </p:blipFill>
        <p:spPr>
          <a:xfrm>
            <a:off x="1926013" y="5758535"/>
            <a:ext cx="1673010" cy="660400"/>
          </a:xfrm>
          <a:prstGeom prst="rect">
            <a:avLst/>
          </a:prstGeom>
        </p:spPr>
      </p:pic>
      <p:sp>
        <p:nvSpPr>
          <p:cNvPr id="11" name="Rectangle 10">
            <a:extLst>
              <a:ext uri="{FF2B5EF4-FFF2-40B4-BE49-F238E27FC236}">
                <a16:creationId xmlns:a16="http://schemas.microsoft.com/office/drawing/2014/main" id="{9AB3C5B7-CE1A-43C0-B405-DF868095B5E1}"/>
              </a:ext>
            </a:extLst>
          </p:cNvPr>
          <p:cNvSpPr/>
          <p:nvPr userDrawn="1"/>
        </p:nvSpPr>
        <p:spPr>
          <a:xfrm>
            <a:off x="0" y="5511282"/>
            <a:ext cx="12192000" cy="4827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30568" t="29883" r="28544" b="30855"/>
          <a:stretch/>
        </p:blipFill>
        <p:spPr>
          <a:xfrm>
            <a:off x="4877246" y="5737047"/>
            <a:ext cx="2149500" cy="6880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ED7D31"/>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12/15/2020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C48F52-A043-40C4-BB84-7CE62EC9E93F}"/>
              </a:ext>
            </a:extLst>
          </p:cNvPr>
          <p:cNvSpPr/>
          <p:nvPr userDrawn="1"/>
        </p:nvSpPr>
        <p:spPr>
          <a:xfrm rot="16200000">
            <a:off x="-1763201" y="1763202"/>
            <a:ext cx="6858000" cy="3331596"/>
          </a:xfrm>
          <a:prstGeom prst="rect">
            <a:avLst/>
          </a:prstGeom>
          <a:pattFill prst="dkUpDiag">
            <a:fgClr>
              <a:srgbClr val="F2F2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9F86D04-B5D2-4544-8747-A1DFDF7BAD07}"/>
              </a:ext>
            </a:extLst>
          </p:cNvPr>
          <p:cNvSpPr/>
          <p:nvPr userDrawn="1"/>
        </p:nvSpPr>
        <p:spPr>
          <a:xfrm>
            <a:off x="3045349" y="-62205"/>
            <a:ext cx="9333263" cy="6577223"/>
          </a:xfrm>
          <a:prstGeom prst="rect">
            <a:avLst/>
          </a:prstGeom>
          <a:solidFill>
            <a:srgbClr val="27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52919" y="864108"/>
            <a:ext cx="2352092" cy="33408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4507992"/>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12/15/2020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pic>
        <p:nvPicPr>
          <p:cNvPr id="10" name="Picture 9" descr="Logo, company name&#10;&#10;Description automatically generated">
            <a:extLst>
              <a:ext uri="{FF2B5EF4-FFF2-40B4-BE49-F238E27FC236}">
                <a16:creationId xmlns:a16="http://schemas.microsoft.com/office/drawing/2014/main" id="{E0F15DD5-17AA-46D8-8D3C-247E1B959AA3}"/>
              </a:ext>
            </a:extLst>
          </p:cNvPr>
          <p:cNvPicPr>
            <a:picLocks noChangeAspect="1"/>
          </p:cNvPicPr>
          <p:nvPr userDrawn="1"/>
        </p:nvPicPr>
        <p:blipFill>
          <a:blip r:embed="rId13"/>
          <a:stretch>
            <a:fillRect/>
          </a:stretch>
        </p:blipFill>
        <p:spPr>
          <a:xfrm>
            <a:off x="1872489" y="5661329"/>
            <a:ext cx="896094" cy="627266"/>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2D5EB59D-608A-4930-9831-9EFDD658CBC2}"/>
              </a:ext>
            </a:extLst>
          </p:cNvPr>
          <p:cNvPicPr>
            <a:picLocks noChangeAspect="1"/>
          </p:cNvPicPr>
          <p:nvPr userDrawn="1"/>
        </p:nvPicPr>
        <p:blipFill>
          <a:blip r:embed="rId14"/>
          <a:stretch>
            <a:fillRect/>
          </a:stretch>
        </p:blipFill>
        <p:spPr>
          <a:xfrm>
            <a:off x="262465" y="5711162"/>
            <a:ext cx="1196149" cy="47216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2400" b="0" kern="1200" spc="-60"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D7D31"/>
        </a:buClr>
        <a:buFont typeface="Wingdings 2" pitchFamily="18" charset="2"/>
        <a:buChar char=""/>
        <a:defRPr sz="20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D7D31"/>
        </a:buClr>
        <a:buFont typeface="Wingdings 2" pitchFamily="18" charset="2"/>
        <a:buChar char=""/>
        <a:defRPr sz="18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D7D31"/>
        </a:buClr>
        <a:buFont typeface="Wingdings 2" pitchFamily="18" charset="2"/>
        <a:buChar char=""/>
        <a:defRPr sz="16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D7D31"/>
        </a:buClr>
        <a:buFont typeface="Wingdings 2" pitchFamily="18" charset="2"/>
        <a:buChar char=""/>
        <a:defRPr sz="14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D7D31"/>
        </a:buClr>
        <a:buFont typeface="Wingdings 2" pitchFamily="18"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993648"/>
            <a:ext cx="10021140" cy="2054352"/>
          </a:xfrm>
        </p:spPr>
        <p:txBody>
          <a:bodyPr/>
          <a:lstStyle/>
          <a:p>
            <a:pPr algn="ctr"/>
            <a:r>
              <a:rPr lang="en-US" dirty="0"/>
              <a:t>ALBANIA</a:t>
            </a:r>
            <a:br>
              <a:rPr lang="en-US" dirty="0"/>
            </a:br>
            <a:r>
              <a:rPr lang="en-US" dirty="0"/>
              <a:t>Political Engagement </a:t>
            </a:r>
            <a:r>
              <a:rPr lang="en-US" sz="6000" dirty="0"/>
              <a:t>2020</a:t>
            </a:r>
            <a:endParaRPr lang="en-US" dirty="0"/>
          </a:p>
        </p:txBody>
      </p:sp>
      <p:sp>
        <p:nvSpPr>
          <p:cNvPr id="3" name="Subtitle 2"/>
          <p:cNvSpPr>
            <a:spLocks noGrp="1"/>
          </p:cNvSpPr>
          <p:nvPr>
            <p:ph type="subTitle" idx="1"/>
          </p:nvPr>
        </p:nvSpPr>
        <p:spPr>
          <a:xfrm>
            <a:off x="1069848" y="3542651"/>
            <a:ext cx="10021139" cy="1301198"/>
          </a:xfrm>
        </p:spPr>
        <p:txBody>
          <a:bodyPr>
            <a:noAutofit/>
          </a:bodyPr>
          <a:lstStyle/>
          <a:p>
            <a:pPr algn="ctr"/>
            <a:r>
              <a:rPr lang="en-US" sz="2000" b="1" dirty="0">
                <a:solidFill>
                  <a:schemeClr val="bg1"/>
                </a:solidFill>
              </a:rPr>
              <a:t>IDM - Institute for Democracy and Mediation</a:t>
            </a:r>
          </a:p>
          <a:p>
            <a:pPr algn="ctr"/>
            <a:r>
              <a:rPr lang="en-US" sz="1500" b="1" dirty="0">
                <a:solidFill>
                  <a:schemeClr val="bg1"/>
                </a:solidFill>
              </a:rPr>
              <a:t>and </a:t>
            </a:r>
            <a:endParaRPr lang="en-US" sz="1500" dirty="0">
              <a:solidFill>
                <a:schemeClr val="bg1"/>
              </a:solidFill>
            </a:endParaRPr>
          </a:p>
          <a:p>
            <a:pPr algn="ctr"/>
            <a:r>
              <a:rPr lang="en-US" sz="2000" b="1" dirty="0">
                <a:solidFill>
                  <a:schemeClr val="bg1"/>
                </a:solidFill>
              </a:rPr>
              <a:t>NDI – National Democratic Institute in Albania</a:t>
            </a:r>
          </a:p>
        </p:txBody>
      </p:sp>
    </p:spTree>
    <p:extLst>
      <p:ext uri="{BB962C8B-B14F-4D97-AF65-F5344CB8AC3E}">
        <p14:creationId xmlns:p14="http://schemas.microsoft.com/office/powerpoint/2010/main" val="413507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t>Perceived level of knowledge, 2016 vs. 2020</a:t>
            </a:r>
            <a:br>
              <a:rPr lang="en-US" sz="2600" dirty="0"/>
            </a:br>
            <a:endParaRPr lang="en-US" sz="2600" i="1" dirty="0"/>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46369485"/>
              </p:ext>
            </p:extLst>
          </p:nvPr>
        </p:nvGraphicFramePr>
        <p:xfrm>
          <a:off x="3121425" y="628073"/>
          <a:ext cx="9190648" cy="507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31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75" y="878621"/>
            <a:ext cx="2401071" cy="3752497"/>
          </a:xfrm>
        </p:spPr>
        <p:txBody>
          <a:bodyPr>
            <a:noAutofit/>
          </a:bodyPr>
          <a:lstStyle/>
          <a:p>
            <a:r>
              <a:rPr lang="en-US" sz="2600" b="1" dirty="0"/>
              <a:t>Interest in politics, governing and opposition bodies</a:t>
            </a:r>
            <a:br>
              <a:rPr lang="en-US" sz="2600" b="1" dirty="0"/>
            </a:br>
            <a:br>
              <a:rPr lang="en-US" sz="2600" b="1" dirty="0"/>
            </a:br>
            <a:br>
              <a:rPr lang="en-US" sz="2600" b="1" dirty="0"/>
            </a:br>
            <a:br>
              <a:rPr lang="en-US" sz="2600" b="1" dirty="0"/>
            </a:br>
            <a:br>
              <a:rPr lang="en-US" sz="2600" b="1" dirty="0"/>
            </a:br>
            <a:br>
              <a:rPr lang="en-US" sz="2600" dirty="0"/>
            </a:br>
            <a:endParaRPr lang="en-US" sz="2600" dirty="0">
              <a:solidFill>
                <a:srgbClr val="FF0000"/>
              </a:solidFill>
            </a:endParaRPr>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205135094"/>
              </p:ext>
            </p:extLst>
          </p:nvPr>
        </p:nvGraphicFramePr>
        <p:xfrm>
          <a:off x="3482111" y="453735"/>
          <a:ext cx="8044104" cy="5928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1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77" y="501017"/>
            <a:ext cx="2233430" cy="5140889"/>
          </a:xfrm>
        </p:spPr>
        <p:txBody>
          <a:bodyPr>
            <a:normAutofit/>
          </a:bodyPr>
          <a:lstStyle/>
          <a:p>
            <a:br>
              <a:rPr lang="en-US" b="1" dirty="0"/>
            </a:br>
            <a:r>
              <a:rPr lang="en-US" sz="2600" b="1" dirty="0"/>
              <a:t>Perceived level of knowledge by age group  </a:t>
            </a:r>
            <a:br>
              <a:rPr lang="en-US" dirty="0"/>
            </a:br>
            <a:br>
              <a:rPr lang="en-US" dirty="0"/>
            </a:br>
            <a:br>
              <a:rPr lang="en-US" dirty="0"/>
            </a:br>
            <a:r>
              <a:rPr lang="en-US" sz="2100" dirty="0"/>
              <a:t>Youth (18-30 years) report lowest levels of knowledge about political party programs, parliament, and MPs.</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361245325"/>
              </p:ext>
            </p:extLst>
          </p:nvPr>
        </p:nvGraphicFramePr>
        <p:xfrm>
          <a:off x="3556000" y="490654"/>
          <a:ext cx="8188083" cy="5614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367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73" y="0"/>
            <a:ext cx="2476772" cy="6136848"/>
          </a:xfrm>
        </p:spPr>
        <p:txBody>
          <a:bodyPr>
            <a:normAutofit fontScale="90000"/>
          </a:bodyPr>
          <a:lstStyle/>
          <a:p>
            <a:pPr lvl="0"/>
            <a:br>
              <a:rPr lang="en-US" sz="2700" b="1" dirty="0"/>
            </a:br>
            <a:r>
              <a:rPr lang="en-US" sz="2700" b="1" dirty="0"/>
              <a:t>Interest in politics, governing and opposition bodies</a:t>
            </a:r>
            <a:br>
              <a:rPr lang="en-US" sz="2700" b="1" dirty="0"/>
            </a:br>
            <a:r>
              <a:rPr lang="en-US" sz="2700" b="1" dirty="0"/>
              <a:t>by age </a:t>
            </a:r>
            <a:br>
              <a:rPr lang="en-US" dirty="0"/>
            </a:br>
            <a:br>
              <a:rPr lang="en-US" dirty="0"/>
            </a:br>
            <a:r>
              <a:rPr lang="en-US" dirty="0"/>
              <a:t>Youth (18-30 years) report lowest level of interest in political parties and role of MPs</a:t>
            </a:r>
            <a:br>
              <a:rPr lang="en-US" dirty="0"/>
            </a:br>
            <a:br>
              <a:rPr lang="en-US" dirty="0"/>
            </a:br>
            <a:r>
              <a:rPr lang="en-US" sz="2000" dirty="0"/>
              <a:t>“</a:t>
            </a:r>
            <a:r>
              <a:rPr lang="en-US" sz="2000" i="1" dirty="0"/>
              <a:t>Politics is governed by a small number of people and there is no space for talented individuals with integrity.</a:t>
            </a:r>
            <a:r>
              <a:rPr lang="en-US" sz="2000" dirty="0"/>
              <a:t>”  Man, 24, Tirana </a:t>
            </a:r>
            <a:br>
              <a:rPr lang="en-US" sz="2000" dirty="0"/>
            </a:br>
            <a:br>
              <a:rPr lang="en-US" dirty="0"/>
            </a:br>
            <a:br>
              <a:rPr lang="en-US" dirty="0"/>
            </a:br>
            <a:endParaRPr lang="en-US" dirty="0"/>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581253546"/>
              </p:ext>
            </p:extLst>
          </p:nvPr>
        </p:nvGraphicFramePr>
        <p:xfrm>
          <a:off x="3647595" y="471055"/>
          <a:ext cx="8138005" cy="5665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77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13" y="431316"/>
            <a:ext cx="2661813" cy="5289950"/>
          </a:xfrm>
        </p:spPr>
        <p:txBody>
          <a:bodyPr>
            <a:noAutofit/>
          </a:bodyPr>
          <a:lstStyle/>
          <a:p>
            <a:r>
              <a:rPr lang="en-US" sz="2600" b="1" dirty="0"/>
              <a:t>Interest in politics,  government and political bodies</a:t>
            </a:r>
            <a:br>
              <a:rPr lang="en-US" sz="2600" b="1" dirty="0"/>
            </a:br>
            <a:r>
              <a:rPr lang="en-US" sz="2600" b="1" dirty="0"/>
              <a:t>by gender</a:t>
            </a:r>
            <a:br>
              <a:rPr lang="en-US" b="1" dirty="0"/>
            </a:br>
            <a:br>
              <a:rPr lang="en-US" b="1" dirty="0"/>
            </a:br>
            <a:br>
              <a:rPr lang="en-US" b="1" dirty="0"/>
            </a:br>
            <a:r>
              <a:rPr lang="en-US" sz="2200" dirty="0"/>
              <a:t>Women respondents have lower level of interest across all the issues compared to men</a:t>
            </a:r>
            <a:br>
              <a:rPr lang="en-US" b="1" dirty="0"/>
            </a:br>
            <a:endParaRPr lang="en-US" b="1" dirty="0"/>
          </a:p>
        </p:txBody>
      </p:sp>
      <p:graphicFrame>
        <p:nvGraphicFramePr>
          <p:cNvPr id="5" name="Chart 4">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855445341"/>
              </p:ext>
            </p:extLst>
          </p:nvPr>
        </p:nvGraphicFramePr>
        <p:xfrm>
          <a:off x="3592947" y="385136"/>
          <a:ext cx="8183416" cy="5692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437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37507"/>
            <a:ext cx="2623706" cy="5341257"/>
          </a:xfrm>
        </p:spPr>
        <p:txBody>
          <a:bodyPr>
            <a:noAutofit/>
          </a:bodyPr>
          <a:lstStyle/>
          <a:p>
            <a:br>
              <a:rPr lang="en-US" sz="2600" b="1" dirty="0"/>
            </a:br>
            <a:r>
              <a:rPr lang="en-US" sz="2600" b="1" dirty="0"/>
              <a:t>Importance of free access to information in possession of public authorities</a:t>
            </a:r>
            <a:br>
              <a:rPr lang="en-US" dirty="0"/>
            </a:br>
            <a:br>
              <a:rPr lang="en-US" dirty="0"/>
            </a:br>
            <a:br>
              <a:rPr lang="en-US" dirty="0"/>
            </a:br>
            <a:br>
              <a:rPr lang="en-US" dirty="0"/>
            </a:br>
            <a:r>
              <a:rPr lang="sq-AL" sz="1800" dirty="0"/>
              <a:t>“</a:t>
            </a:r>
            <a:r>
              <a:rPr lang="sq-AL" sz="1800" i="1" dirty="0"/>
              <a:t>There is a lack of information and transparency. If there was more transparency people would be more interested  and involved in politics</a:t>
            </a:r>
            <a:r>
              <a:rPr lang="en-US" sz="1800" i="1" dirty="0"/>
              <a:t>.</a:t>
            </a:r>
            <a:r>
              <a:rPr lang="sq-AL" sz="1800" dirty="0"/>
              <a:t>” </a:t>
            </a:r>
            <a:r>
              <a:rPr lang="en-US" sz="1800" dirty="0"/>
              <a:t>Woman</a:t>
            </a:r>
            <a:r>
              <a:rPr lang="sq-AL" sz="1800" dirty="0"/>
              <a:t>, 24, Fier</a:t>
            </a:r>
            <a:br>
              <a:rPr lang="en-US" sz="1800" dirty="0"/>
            </a:br>
            <a:br>
              <a:rPr lang="en-US" dirty="0"/>
            </a:br>
            <a:endParaRPr lang="en-US" dirty="0"/>
          </a:p>
        </p:txBody>
      </p:sp>
      <p:graphicFrame>
        <p:nvGraphicFramePr>
          <p:cNvPr id="4" name="Chart 3"/>
          <p:cNvGraphicFramePr/>
          <p:nvPr>
            <p:extLst>
              <p:ext uri="{D42A27DB-BD31-4B8C-83A1-F6EECF244321}">
                <p14:modId xmlns:p14="http://schemas.microsoft.com/office/powerpoint/2010/main" val="2690621659"/>
              </p:ext>
            </p:extLst>
          </p:nvPr>
        </p:nvGraphicFramePr>
        <p:xfrm>
          <a:off x="3393799" y="431470"/>
          <a:ext cx="8687363" cy="5960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72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28" y="152842"/>
            <a:ext cx="2324027" cy="2220903"/>
          </a:xfrm>
        </p:spPr>
        <p:txBody>
          <a:bodyPr>
            <a:normAutofit fontScale="90000"/>
          </a:bodyPr>
          <a:lstStyle/>
          <a:p>
            <a:br>
              <a:rPr lang="en-US" sz="2700" b="1" dirty="0"/>
            </a:br>
            <a:r>
              <a:rPr lang="en-US" sz="2700" b="1" dirty="0"/>
              <a:t>Interest in where political parties get their  funding and how they spend it</a:t>
            </a:r>
            <a:br>
              <a:rPr lang="en-US" b="1" dirty="0"/>
            </a:br>
            <a:br>
              <a:rPr lang="en-US" sz="2800" b="1" dirty="0"/>
            </a:br>
            <a:r>
              <a:rPr lang="en-US" sz="2000" dirty="0"/>
              <a:t>“</a:t>
            </a:r>
            <a:r>
              <a:rPr lang="en-US" sz="2000" i="1" dirty="0"/>
              <a:t>The problem is that party funding is huge and hidden.</a:t>
            </a:r>
            <a:r>
              <a:rPr lang="sq-AL" sz="2000" i="1" dirty="0"/>
              <a:t> </a:t>
            </a:r>
            <a:r>
              <a:rPr lang="en-US" sz="2000" i="1" dirty="0"/>
              <a:t>Part of it is done through big </a:t>
            </a:r>
            <a:r>
              <a:rPr lang="sr-Latn-ME" sz="2000" i="1" dirty="0"/>
              <a:t>public </a:t>
            </a:r>
            <a:r>
              <a:rPr lang="en-US" sz="2000" i="1" dirty="0"/>
              <a:t>procurement</a:t>
            </a:r>
            <a:r>
              <a:rPr lang="en-US" sz="2000" dirty="0"/>
              <a:t>” – Woman, 43 , </a:t>
            </a:r>
            <a:r>
              <a:rPr lang="en-US" sz="2000" dirty="0" err="1"/>
              <a:t>Korca</a:t>
            </a:r>
            <a:r>
              <a:rPr lang="en-US" sz="2000" dirty="0"/>
              <a:t>.</a:t>
            </a:r>
            <a:br>
              <a:rPr lang="en-US" sz="2000" dirty="0"/>
            </a:br>
            <a:br>
              <a:rPr lang="en-US" sz="2700" dirty="0"/>
            </a:br>
            <a:r>
              <a:rPr lang="en-US" sz="2000" dirty="0"/>
              <a:t>“</a:t>
            </a:r>
            <a:r>
              <a:rPr lang="en-US" sz="2000" i="1" dirty="0"/>
              <a:t>Lack of transparency leaves space for corruption”  - Man, </a:t>
            </a:r>
            <a:r>
              <a:rPr lang="en-US" sz="2000" dirty="0"/>
              <a:t>18 </a:t>
            </a:r>
            <a:r>
              <a:rPr lang="en-US" sz="2000" dirty="0" err="1"/>
              <a:t>Fier</a:t>
            </a:r>
            <a:r>
              <a:rPr lang="en-US" sz="2000" dirty="0"/>
              <a:t>.</a:t>
            </a:r>
          </a:p>
        </p:txBody>
      </p:sp>
      <p:graphicFrame>
        <p:nvGraphicFramePr>
          <p:cNvPr id="6" name="Chart 5"/>
          <p:cNvGraphicFramePr>
            <a:graphicFrameLocks/>
          </p:cNvGraphicFramePr>
          <p:nvPr>
            <p:extLst>
              <p:ext uri="{D42A27DB-BD31-4B8C-83A1-F6EECF244321}">
                <p14:modId xmlns:p14="http://schemas.microsoft.com/office/powerpoint/2010/main" val="1386190142"/>
              </p:ext>
            </p:extLst>
          </p:nvPr>
        </p:nvGraphicFramePr>
        <p:xfrm>
          <a:off x="3445165" y="314036"/>
          <a:ext cx="8746836" cy="588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68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0000"/>
              </a:lnSpc>
              <a:spcBef>
                <a:spcPts val="600"/>
              </a:spcBef>
              <a:spcAft>
                <a:spcPts val="0"/>
              </a:spcAft>
            </a:pPr>
            <a:br>
              <a:rPr lang="en-US" sz="4800" b="1" dirty="0">
                <a:latin typeface="Cambria" panose="02040503050406030204" pitchFamily="18" charset="0"/>
                <a:ea typeface="Cambria" panose="02040503050406030204" pitchFamily="18" charset="0"/>
                <a:cs typeface="Cambria" panose="02040503050406030204" pitchFamily="18" charset="0"/>
              </a:rPr>
            </a:br>
            <a:br>
              <a:rPr lang="en-US" sz="4800" b="1" dirty="0">
                <a:latin typeface="Cambria" panose="02040503050406030204" pitchFamily="18" charset="0"/>
                <a:ea typeface="Cambria" panose="02040503050406030204" pitchFamily="18" charset="0"/>
                <a:cs typeface="Cambria" panose="02040503050406030204" pitchFamily="18" charset="0"/>
              </a:rPr>
            </a:br>
            <a:br>
              <a:rPr lang="en-US" sz="4800" b="1" dirty="0">
                <a:latin typeface="Cambria" panose="02040503050406030204" pitchFamily="18" charset="0"/>
                <a:ea typeface="Cambria" panose="02040503050406030204" pitchFamily="18" charset="0"/>
                <a:cs typeface="Cambria" panose="02040503050406030204" pitchFamily="18" charset="0"/>
              </a:rPr>
            </a:br>
            <a:br>
              <a:rPr lang="en-US" sz="4800" b="1" dirty="0">
                <a:latin typeface="Cambria" panose="02040503050406030204" pitchFamily="18" charset="0"/>
                <a:ea typeface="Cambria" panose="02040503050406030204" pitchFamily="18" charset="0"/>
                <a:cs typeface="Cambria" panose="02040503050406030204" pitchFamily="18" charset="0"/>
              </a:rPr>
            </a:br>
            <a:br>
              <a:rPr lang="en-US" sz="4800" b="1" dirty="0">
                <a:latin typeface="Cambria" panose="02040503050406030204" pitchFamily="18" charset="0"/>
                <a:ea typeface="Cambria" panose="02040503050406030204" pitchFamily="18" charset="0"/>
                <a:cs typeface="Cambria" panose="02040503050406030204" pitchFamily="18" charset="0"/>
              </a:rPr>
            </a:br>
            <a:r>
              <a:rPr lang="en-US" spc="-60" dirty="0"/>
              <a:t>Political Engagement and Participation</a:t>
            </a:r>
          </a:p>
        </p:txBody>
      </p:sp>
      <p:sp>
        <p:nvSpPr>
          <p:cNvPr id="5"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1509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F813-4FA6-44ED-A01D-1BE93984BCDF}"/>
              </a:ext>
            </a:extLst>
          </p:cNvPr>
          <p:cNvSpPr>
            <a:spLocks noGrp="1"/>
          </p:cNvSpPr>
          <p:nvPr>
            <p:ph type="title"/>
          </p:nvPr>
        </p:nvSpPr>
        <p:spPr/>
        <p:txBody>
          <a:bodyPr>
            <a:normAutofit/>
          </a:bodyPr>
          <a:lstStyle/>
          <a:p>
            <a:r>
              <a:rPr lang="en-US" sz="2600" b="1" dirty="0"/>
              <a:t>Engagement and Participation</a:t>
            </a:r>
          </a:p>
        </p:txBody>
      </p:sp>
      <p:sp>
        <p:nvSpPr>
          <p:cNvPr id="3" name="Content Placeholder 2">
            <a:extLst>
              <a:ext uri="{FF2B5EF4-FFF2-40B4-BE49-F238E27FC236}">
                <a16:creationId xmlns:a16="http://schemas.microsoft.com/office/drawing/2014/main" id="{480D0450-552A-4AC3-8F2D-580C50473B8B}"/>
              </a:ext>
            </a:extLst>
          </p:cNvPr>
          <p:cNvSpPr>
            <a:spLocks noGrp="1"/>
          </p:cNvSpPr>
          <p:nvPr>
            <p:ph idx="1"/>
          </p:nvPr>
        </p:nvSpPr>
        <p:spPr>
          <a:xfrm>
            <a:off x="3546765" y="350983"/>
            <a:ext cx="8192653" cy="5865090"/>
          </a:xfrm>
        </p:spPr>
        <p:txBody>
          <a:bodyPr>
            <a:noAutofit/>
          </a:bodyPr>
          <a:lstStyle/>
          <a:p>
            <a:pPr marL="0" indent="0" algn="just">
              <a:buNone/>
            </a:pPr>
            <a:endParaRPr lang="en-US" sz="1800" dirty="0"/>
          </a:p>
          <a:p>
            <a:pPr algn="just"/>
            <a:r>
              <a:rPr lang="en-US" dirty="0"/>
              <a:t>Citizens increasingly look beyond political party avenues to influence government decision-making, such as through CSOs.</a:t>
            </a:r>
          </a:p>
          <a:p>
            <a:pPr algn="just"/>
            <a:r>
              <a:rPr lang="en-US" dirty="0"/>
              <a:t>There is a consistent decline in party membership since 2016. NGO membership remains low, but stable since 2016.</a:t>
            </a:r>
          </a:p>
          <a:p>
            <a:pPr algn="just"/>
            <a:r>
              <a:rPr lang="en-US" dirty="0"/>
              <a:t>There is a significant decrease in likelihood to vote since 2016, fueled by distrust in political parties and disconnection from elected representatives.</a:t>
            </a:r>
          </a:p>
          <a:p>
            <a:pPr algn="just"/>
            <a:r>
              <a:rPr lang="en-US" dirty="0"/>
              <a:t>Citizens employed in the public sector are the only group expressing strong likelihood to vote.</a:t>
            </a:r>
          </a:p>
          <a:p>
            <a:pPr algn="just"/>
            <a:r>
              <a:rPr lang="en-US" dirty="0"/>
              <a:t> Civic duty comes up as the most common reason for those likely to vote.  Lack of representation by the existing parties and distrust in party ability to deliver on promises are main reasons for not voting.</a:t>
            </a:r>
          </a:p>
          <a:p>
            <a:pPr algn="just"/>
            <a:r>
              <a:rPr lang="en-US" dirty="0"/>
              <a:t>Donating money to a political party is unthinkable for most, driven by  a strong belief that parties and the political system are corrupt and unrepresentative.</a:t>
            </a:r>
          </a:p>
        </p:txBody>
      </p:sp>
    </p:spTree>
    <p:extLst>
      <p:ext uri="{BB962C8B-B14F-4D97-AF65-F5344CB8AC3E}">
        <p14:creationId xmlns:p14="http://schemas.microsoft.com/office/powerpoint/2010/main" val="303979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EF0E-0C84-4C30-85B1-3C16790118E9}"/>
              </a:ext>
            </a:extLst>
          </p:cNvPr>
          <p:cNvSpPr>
            <a:spLocks noGrp="1"/>
          </p:cNvSpPr>
          <p:nvPr>
            <p:ph type="title"/>
          </p:nvPr>
        </p:nvSpPr>
        <p:spPr>
          <a:xfrm>
            <a:off x="252919" y="864108"/>
            <a:ext cx="2767372" cy="3340888"/>
          </a:xfrm>
        </p:spPr>
        <p:txBody>
          <a:bodyPr>
            <a:normAutofit/>
          </a:bodyPr>
          <a:lstStyle/>
          <a:p>
            <a:r>
              <a:rPr lang="en-US" sz="2600" b="1" dirty="0"/>
              <a:t>A 12% drop in political party membership since 2016</a:t>
            </a:r>
            <a:br>
              <a:rPr lang="en-US" sz="2600" b="1" dirty="0"/>
            </a:br>
            <a:endParaRPr lang="en-US" sz="2600" b="1" dirty="0"/>
          </a:p>
        </p:txBody>
      </p:sp>
      <p:graphicFrame>
        <p:nvGraphicFramePr>
          <p:cNvPr id="4" name="Chart 3">
            <a:extLst>
              <a:ext uri="{FF2B5EF4-FFF2-40B4-BE49-F238E27FC236}">
                <a16:creationId xmlns:a16="http://schemas.microsoft.com/office/drawing/2014/main" id="{51AA41B3-9DDD-4857-9E0F-79711CEA1D51}"/>
              </a:ext>
            </a:extLst>
          </p:cNvPr>
          <p:cNvGraphicFramePr>
            <a:graphicFrameLocks/>
          </p:cNvGraphicFramePr>
          <p:nvPr>
            <p:extLst>
              <p:ext uri="{D42A27DB-BD31-4B8C-83A1-F6EECF244321}">
                <p14:modId xmlns:p14="http://schemas.microsoft.com/office/powerpoint/2010/main" val="2429941060"/>
              </p:ext>
            </p:extLst>
          </p:nvPr>
        </p:nvGraphicFramePr>
        <p:xfrm>
          <a:off x="3666837" y="692727"/>
          <a:ext cx="8421086" cy="4972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32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a:t>Objective</a:t>
            </a:r>
          </a:p>
        </p:txBody>
      </p:sp>
      <p:sp>
        <p:nvSpPr>
          <p:cNvPr id="4" name="Content Placeholder 3">
            <a:extLst>
              <a:ext uri="{FF2B5EF4-FFF2-40B4-BE49-F238E27FC236}">
                <a16:creationId xmlns:a16="http://schemas.microsoft.com/office/drawing/2014/main" id="{FEEBEE13-0D2A-4ED0-9200-8DE5AEC57D69}"/>
              </a:ext>
            </a:extLst>
          </p:cNvPr>
          <p:cNvSpPr>
            <a:spLocks noGrp="1"/>
          </p:cNvSpPr>
          <p:nvPr>
            <p:ph idx="1"/>
          </p:nvPr>
        </p:nvSpPr>
        <p:spPr>
          <a:xfrm>
            <a:off x="3860800" y="864108"/>
            <a:ext cx="7647709" cy="5213420"/>
          </a:xfrm>
        </p:spPr>
        <p:txBody>
          <a:bodyPr>
            <a:normAutofit/>
          </a:bodyPr>
          <a:lstStyle/>
          <a:p>
            <a:pPr algn="just"/>
            <a:r>
              <a:rPr lang="en-US" dirty="0">
                <a:solidFill>
                  <a:schemeClr val="bg1"/>
                </a:solidFill>
              </a:rPr>
              <a:t>The National Democratic Institute (NDI) commissioned the Institute for Democracy and Mediation </a:t>
            </a:r>
            <a:r>
              <a:rPr lang="en-US" dirty="0"/>
              <a:t>(IDM) to </a:t>
            </a:r>
            <a:r>
              <a:rPr lang="en-US" dirty="0">
                <a:solidFill>
                  <a:schemeClr val="bg1"/>
                </a:solidFill>
              </a:rPr>
              <a:t>conduct the second survey of Political Engagement in Albania. The first survey was conducted in 2016.</a:t>
            </a:r>
          </a:p>
          <a:p>
            <a:pPr algn="just"/>
            <a:r>
              <a:rPr lang="en-US" dirty="0"/>
              <a:t>The survey assessed the level of citizen engagement in democratic processes – from voting to civic campaigns--and measured changes in the degree of participation since 2016. </a:t>
            </a:r>
          </a:p>
          <a:p>
            <a:pPr algn="just"/>
            <a:r>
              <a:rPr lang="en-US" dirty="0"/>
              <a:t>The survey is modelled on the Audit of Political Engagement designed by the United Kingdom´s Hansard Society to measure level of political engagement.</a:t>
            </a:r>
          </a:p>
          <a:p>
            <a:pPr algn="just"/>
            <a:r>
              <a:rPr lang="en-US" dirty="0"/>
              <a:t>The survey is funded by the National Endowment for Democracy (NED). The views expressed in the survey do not necessarily reflect those of NDI or NED.</a:t>
            </a:r>
            <a:endParaRPr lang="en-US" sz="1800" dirty="0">
              <a:solidFill>
                <a:schemeClr val="bg1"/>
              </a:solidFill>
            </a:endParaRPr>
          </a:p>
        </p:txBody>
      </p:sp>
    </p:spTree>
    <p:extLst>
      <p:ext uri="{BB962C8B-B14F-4D97-AF65-F5344CB8AC3E}">
        <p14:creationId xmlns:p14="http://schemas.microsoft.com/office/powerpoint/2010/main" val="162896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2896682" cy="4601183"/>
          </a:xfrm>
        </p:spPr>
        <p:txBody>
          <a:bodyPr>
            <a:normAutofit/>
          </a:bodyPr>
          <a:lstStyle/>
          <a:p>
            <a:r>
              <a:rPr lang="en-US" sz="2600" b="1" dirty="0"/>
              <a:t>Voting likelihood</a:t>
            </a:r>
            <a:br>
              <a:rPr lang="en-US" sz="2600" b="1" dirty="0"/>
            </a:br>
            <a:r>
              <a:rPr lang="en-US" sz="2600" b="1" dirty="0"/>
              <a:t>2020 vs. 2016</a:t>
            </a:r>
          </a:p>
        </p:txBody>
      </p:sp>
      <p:graphicFrame>
        <p:nvGraphicFramePr>
          <p:cNvPr id="4" name="Chart 3"/>
          <p:cNvGraphicFramePr>
            <a:graphicFrameLocks/>
          </p:cNvGraphicFramePr>
          <p:nvPr>
            <p:extLst>
              <p:ext uri="{D42A27DB-BD31-4B8C-83A1-F6EECF244321}">
                <p14:modId xmlns:p14="http://schemas.microsoft.com/office/powerpoint/2010/main" val="51332718"/>
              </p:ext>
            </p:extLst>
          </p:nvPr>
        </p:nvGraphicFramePr>
        <p:xfrm>
          <a:off x="3565236" y="654251"/>
          <a:ext cx="8290763" cy="5540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13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638063" cy="4622292"/>
          </a:xfrm>
        </p:spPr>
        <p:txBody>
          <a:bodyPr>
            <a:normAutofit fontScale="90000"/>
          </a:bodyPr>
          <a:lstStyle/>
          <a:p>
            <a:r>
              <a:rPr lang="en-US" sz="2900" b="1" dirty="0"/>
              <a:t>Vote likelihood by employment status – 2020</a:t>
            </a:r>
            <a:br>
              <a:rPr lang="en-US" b="1" dirty="0"/>
            </a:br>
            <a:br>
              <a:rPr lang="en-US" b="1" dirty="0"/>
            </a:br>
            <a:br>
              <a:rPr lang="en-US" b="1" dirty="0"/>
            </a:br>
            <a:r>
              <a:rPr lang="en-US" sz="2000" dirty="0"/>
              <a:t>“</a:t>
            </a:r>
            <a:r>
              <a:rPr lang="en-US" sz="2000" i="1" dirty="0"/>
              <a:t>I will vote because I consider it a moral obligation and a constitutional right. It is a way to ask for accountability from the person you have voted</a:t>
            </a:r>
            <a:r>
              <a:rPr lang="en-US" sz="2000" dirty="0"/>
              <a:t>”. Male, 43 years old, Durres</a:t>
            </a:r>
            <a:br>
              <a:rPr lang="en-US" dirty="0"/>
            </a:br>
            <a:br>
              <a:rPr lang="en-US" b="1" dirty="0"/>
            </a:br>
            <a:br>
              <a:rPr lang="en-US" b="1" dirty="0"/>
            </a:b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1833967840"/>
              </p:ext>
            </p:extLst>
          </p:nvPr>
        </p:nvGraphicFramePr>
        <p:xfrm>
          <a:off x="3546088" y="508000"/>
          <a:ext cx="8479657" cy="5636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0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59CC-6D50-44B0-AD87-9FD67A5C6D96}"/>
              </a:ext>
            </a:extLst>
          </p:cNvPr>
          <p:cNvSpPr>
            <a:spLocks noGrp="1"/>
          </p:cNvSpPr>
          <p:nvPr>
            <p:ph type="title"/>
          </p:nvPr>
        </p:nvSpPr>
        <p:spPr>
          <a:xfrm>
            <a:off x="245327" y="356839"/>
            <a:ext cx="2654891" cy="5207620"/>
          </a:xfrm>
        </p:spPr>
        <p:txBody>
          <a:bodyPr>
            <a:normAutofit fontScale="90000"/>
          </a:bodyPr>
          <a:lstStyle/>
          <a:p>
            <a:br>
              <a:rPr lang="en-US" sz="2700" b="1" dirty="0"/>
            </a:br>
            <a:r>
              <a:rPr lang="en-US" sz="2900" b="1" dirty="0"/>
              <a:t>Reasons for voting  / not voting</a:t>
            </a:r>
            <a:br>
              <a:rPr lang="en-US" b="1" dirty="0"/>
            </a:br>
            <a:br>
              <a:rPr lang="en-US" b="1" dirty="0"/>
            </a:br>
            <a:br>
              <a:rPr lang="en-US" dirty="0"/>
            </a:br>
            <a:r>
              <a:rPr lang="en-US" sz="2000" dirty="0"/>
              <a:t>“</a:t>
            </a:r>
            <a:r>
              <a:rPr lang="en-US" sz="2000" i="1" dirty="0">
                <a:latin typeface="+mn-lt"/>
              </a:rPr>
              <a:t>I have voted because I believe that my vote could bring change. I believe that protests cannot bring change if they are not accompanied with voting. I don’t believe that involvement in politics can be done only through political parties. There are other ways to be involved, like voluntary work for example</a:t>
            </a:r>
            <a:r>
              <a:rPr lang="en-US" sz="2000" dirty="0"/>
              <a:t>” Woman, 21, </a:t>
            </a:r>
            <a:r>
              <a:rPr lang="en-US" sz="2000" dirty="0" err="1"/>
              <a:t>Berat</a:t>
            </a:r>
            <a:br>
              <a:rPr lang="en-US" sz="2000" dirty="0"/>
            </a:br>
            <a:r>
              <a:rPr lang="en-US" sz="2000" b="1" dirty="0"/>
              <a:t> </a:t>
            </a:r>
          </a:p>
        </p:txBody>
      </p:sp>
      <p:graphicFrame>
        <p:nvGraphicFramePr>
          <p:cNvPr id="4" name="Chart 3">
            <a:extLst>
              <a:ext uri="{FF2B5EF4-FFF2-40B4-BE49-F238E27FC236}">
                <a16:creationId xmlns:a16="http://schemas.microsoft.com/office/drawing/2014/main" id="{3F0717D7-3EE9-4AA8-AE51-643EED85E319}"/>
              </a:ext>
            </a:extLst>
          </p:cNvPr>
          <p:cNvGraphicFramePr>
            <a:graphicFrameLocks/>
          </p:cNvGraphicFramePr>
          <p:nvPr>
            <p:extLst>
              <p:ext uri="{D42A27DB-BD31-4B8C-83A1-F6EECF244321}">
                <p14:modId xmlns:p14="http://schemas.microsoft.com/office/powerpoint/2010/main" val="2028255252"/>
              </p:ext>
            </p:extLst>
          </p:nvPr>
        </p:nvGraphicFramePr>
        <p:xfrm>
          <a:off x="3546763" y="129309"/>
          <a:ext cx="8478982" cy="2970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A7E01A4-8F93-467C-B5CE-601FB1FB0306}"/>
              </a:ext>
            </a:extLst>
          </p:cNvPr>
          <p:cNvGraphicFramePr>
            <a:graphicFrameLocks/>
          </p:cNvGraphicFramePr>
          <p:nvPr>
            <p:extLst>
              <p:ext uri="{D42A27DB-BD31-4B8C-83A1-F6EECF244321}">
                <p14:modId xmlns:p14="http://schemas.microsoft.com/office/powerpoint/2010/main" val="561497002"/>
              </p:ext>
            </p:extLst>
          </p:nvPr>
        </p:nvGraphicFramePr>
        <p:xfrm>
          <a:off x="3546763" y="3344598"/>
          <a:ext cx="8550607" cy="29638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53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444099" cy="3519206"/>
          </a:xfrm>
        </p:spPr>
        <p:txBody>
          <a:bodyPr>
            <a:normAutofit/>
          </a:bodyPr>
          <a:lstStyle/>
          <a:p>
            <a:r>
              <a:rPr lang="en-US" sz="2600" b="1" dirty="0"/>
              <a:t>Political/Civic engagement over the past 12 months</a:t>
            </a:r>
            <a:br>
              <a:rPr lang="en-US" b="1" dirty="0"/>
            </a:br>
            <a:br>
              <a:rPr lang="en-US" b="1" dirty="0"/>
            </a:br>
            <a:r>
              <a:rPr lang="en-US" sz="2200" dirty="0"/>
              <a:t>A significant drop in most forms of engagement since 2016</a:t>
            </a:r>
          </a:p>
        </p:txBody>
      </p:sp>
      <p:graphicFrame>
        <p:nvGraphicFramePr>
          <p:cNvPr id="5" name="Chart 4"/>
          <p:cNvGraphicFramePr>
            <a:graphicFrameLocks/>
          </p:cNvGraphicFramePr>
          <p:nvPr>
            <p:extLst>
              <p:ext uri="{D42A27DB-BD31-4B8C-83A1-F6EECF244321}">
                <p14:modId xmlns:p14="http://schemas.microsoft.com/office/powerpoint/2010/main" val="1116286291"/>
              </p:ext>
            </p:extLst>
          </p:nvPr>
        </p:nvGraphicFramePr>
        <p:xfrm>
          <a:off x="3426646" y="1295400"/>
          <a:ext cx="8512436"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497860" y="296562"/>
            <a:ext cx="6573794" cy="606320"/>
          </a:xfrm>
          <a:prstGeom prst="rect">
            <a:avLst/>
          </a:prstGeom>
        </p:spPr>
        <p:txBody>
          <a:bodyPr wrap="square">
            <a:spAutoFit/>
          </a:bodyPr>
          <a:lstStyle/>
          <a:p>
            <a:pPr algn="ctr" defTabSz="914400">
              <a:defRPr sz="1440" b="0" i="0" u="none" strike="noStrike" kern="1200" spc="0" baseline="0">
                <a:solidFill>
                  <a:prstClr val="white"/>
                </a:solidFill>
                <a:latin typeface="+mn-lt"/>
                <a:ea typeface="+mn-ea"/>
                <a:cs typeface="+mn-cs"/>
              </a:defRPr>
            </a:pPr>
            <a:r>
              <a:rPr lang="en-US" sz="1850" b="1" dirty="0"/>
              <a:t>Have you done any of the following over the last 12 months?</a:t>
            </a:r>
          </a:p>
          <a:p>
            <a:pPr algn="ctr" defTabSz="914400">
              <a:defRPr sz="1440" b="0" i="0" u="none" strike="noStrike" kern="1200" spc="0" baseline="0">
                <a:solidFill>
                  <a:prstClr val="white"/>
                </a:solidFill>
                <a:latin typeface="+mn-lt"/>
                <a:ea typeface="+mn-ea"/>
                <a:cs typeface="+mn-cs"/>
              </a:defRPr>
            </a:pPr>
            <a:r>
              <a:rPr lang="en-US" i="1" dirty="0"/>
              <a:t>Comparison 2016 vs. 2020 </a:t>
            </a:r>
          </a:p>
        </p:txBody>
      </p:sp>
    </p:spTree>
    <p:extLst>
      <p:ext uri="{BB962C8B-B14F-4D97-AF65-F5344CB8AC3E}">
        <p14:creationId xmlns:p14="http://schemas.microsoft.com/office/powerpoint/2010/main" val="229956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573408" cy="3340888"/>
          </a:xfrm>
        </p:spPr>
        <p:txBody>
          <a:bodyPr>
            <a:normAutofit/>
          </a:bodyPr>
          <a:lstStyle/>
          <a:p>
            <a:r>
              <a:rPr lang="en-US" sz="2600" b="1" dirty="0"/>
              <a:t>Actual engagement </a:t>
            </a:r>
            <a:br>
              <a:rPr lang="en-US" sz="2600" b="1" dirty="0"/>
            </a:br>
            <a:r>
              <a:rPr lang="en-US" sz="2600" b="1" dirty="0"/>
              <a:t>vs. willingness to engage - 2020</a:t>
            </a:r>
            <a:r>
              <a:rPr lang="en-US" sz="2600" b="1" dirty="0">
                <a:solidFill>
                  <a:schemeClr val="bg1"/>
                </a:solidFill>
              </a:rPr>
              <a:t>020</a:t>
            </a:r>
            <a:r>
              <a:rPr lang="en-US" sz="2800" b="1" dirty="0">
                <a:solidFill>
                  <a:schemeClr val="bg1"/>
                </a:solidFill>
              </a:rPr>
              <a:t>)</a:t>
            </a:r>
          </a:p>
        </p:txBody>
      </p:sp>
      <p:graphicFrame>
        <p:nvGraphicFramePr>
          <p:cNvPr id="5" name="Chart 4"/>
          <p:cNvGraphicFramePr>
            <a:graphicFrameLocks/>
          </p:cNvGraphicFramePr>
          <p:nvPr>
            <p:extLst>
              <p:ext uri="{D42A27DB-BD31-4B8C-83A1-F6EECF244321}">
                <p14:modId xmlns:p14="http://schemas.microsoft.com/office/powerpoint/2010/main" val="2167465747"/>
              </p:ext>
            </p:extLst>
          </p:nvPr>
        </p:nvGraphicFramePr>
        <p:xfrm>
          <a:off x="3423423" y="341840"/>
          <a:ext cx="8854069" cy="5671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14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635247" cy="4767258"/>
          </a:xfrm>
        </p:spPr>
        <p:txBody>
          <a:bodyPr>
            <a:noAutofit/>
          </a:bodyPr>
          <a:lstStyle/>
          <a:p>
            <a:r>
              <a:rPr lang="en-US" sz="2600" b="1" dirty="0"/>
              <a:t>Reasons for lack of engagement over the past 12 months</a:t>
            </a:r>
            <a:br>
              <a:rPr lang="en-US" b="1" dirty="0"/>
            </a:br>
            <a:br>
              <a:rPr lang="en-US" b="1" dirty="0"/>
            </a:br>
            <a:br>
              <a:rPr lang="en-US" sz="1800" b="1" dirty="0"/>
            </a:br>
            <a:r>
              <a:rPr lang="sq-AL" sz="1800" dirty="0"/>
              <a:t>“</a:t>
            </a:r>
            <a:r>
              <a:rPr lang="sq-AL" sz="1800" i="1" dirty="0"/>
              <a:t>What does not motivate me is that the voice of the citizens is not being heard at all.</a:t>
            </a:r>
            <a:r>
              <a:rPr lang="en-US" sz="1800" dirty="0"/>
              <a:t> ”</a:t>
            </a:r>
            <a:r>
              <a:rPr lang="sq-AL" sz="1800" i="1" dirty="0"/>
              <a:t> </a:t>
            </a:r>
            <a:r>
              <a:rPr lang="sq-AL" sz="1800" dirty="0"/>
              <a:t>Female, 35 years old, Korca</a:t>
            </a:r>
            <a:br>
              <a:rPr lang="en-US" sz="1800" dirty="0"/>
            </a:br>
            <a:r>
              <a:rPr lang="sq-AL" dirty="0"/>
              <a:t> </a:t>
            </a:r>
            <a:br>
              <a:rPr lang="en-US" dirty="0"/>
            </a:br>
            <a:br>
              <a:rPr lang="en-US" sz="2600" b="1" dirty="0"/>
            </a:br>
            <a:br>
              <a:rPr lang="en-US" sz="2600" b="1" dirty="0"/>
            </a:br>
            <a:br>
              <a:rPr lang="en-US" sz="2600" b="1" dirty="0"/>
            </a:br>
            <a:br>
              <a:rPr lang="en-US" sz="2400" b="1" dirty="0"/>
            </a:b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3429860025"/>
              </p:ext>
            </p:extLst>
          </p:nvPr>
        </p:nvGraphicFramePr>
        <p:xfrm>
          <a:off x="3241963" y="453736"/>
          <a:ext cx="8173949" cy="5588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22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0574-1115-429F-ACDD-9CA561CD5BE1}"/>
              </a:ext>
            </a:extLst>
          </p:cNvPr>
          <p:cNvSpPr>
            <a:spLocks noGrp="1"/>
          </p:cNvSpPr>
          <p:nvPr>
            <p:ph type="title"/>
          </p:nvPr>
        </p:nvSpPr>
        <p:spPr>
          <a:xfrm>
            <a:off x="188263" y="849743"/>
            <a:ext cx="2702717" cy="3340888"/>
          </a:xfrm>
        </p:spPr>
        <p:txBody>
          <a:bodyPr>
            <a:normAutofit/>
          </a:bodyPr>
          <a:lstStyle/>
          <a:p>
            <a:r>
              <a:rPr lang="en-US" sz="2600" b="1" dirty="0"/>
              <a:t>The less personal the cause, the lower the likelihood to engage</a:t>
            </a:r>
          </a:p>
        </p:txBody>
      </p:sp>
      <p:graphicFrame>
        <p:nvGraphicFramePr>
          <p:cNvPr id="4" name="Content Placeholder 3">
            <a:extLst>
              <a:ext uri="{FF2B5EF4-FFF2-40B4-BE49-F238E27FC236}">
                <a16:creationId xmlns:a16="http://schemas.microsoft.com/office/drawing/2014/main" id="{41E4F1C1-D9B1-4751-B578-22C70011DBB1}"/>
              </a:ext>
            </a:extLst>
          </p:cNvPr>
          <p:cNvGraphicFramePr>
            <a:graphicFrameLocks/>
          </p:cNvGraphicFramePr>
          <p:nvPr>
            <p:extLst>
              <p:ext uri="{D42A27DB-BD31-4B8C-83A1-F6EECF244321}">
                <p14:modId xmlns:p14="http://schemas.microsoft.com/office/powerpoint/2010/main" val="4288253486"/>
              </p:ext>
            </p:extLst>
          </p:nvPr>
        </p:nvGraphicFramePr>
        <p:xfrm>
          <a:off x="3666837" y="614217"/>
          <a:ext cx="8078009" cy="5315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11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7"/>
            <a:ext cx="2591881" cy="3853035"/>
          </a:xfrm>
        </p:spPr>
        <p:txBody>
          <a:bodyPr>
            <a:noAutofit/>
          </a:bodyPr>
          <a:lstStyle/>
          <a:p>
            <a:r>
              <a:rPr lang="en-US" b="1" dirty="0"/>
              <a:t>Compared to 2016, Albanians are more likely to engage with civil society initiatives through social media and online petitions and less likely to join a party.</a:t>
            </a:r>
            <a:br>
              <a:rPr lang="en-US" sz="2800" b="1" dirty="0"/>
            </a:b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2648258756"/>
              </p:ext>
            </p:extLst>
          </p:nvPr>
        </p:nvGraphicFramePr>
        <p:xfrm>
          <a:off x="3379157" y="606838"/>
          <a:ext cx="8812843" cy="5424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48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642435"/>
            <a:ext cx="2352092" cy="1187329"/>
          </a:xfrm>
        </p:spPr>
        <p:txBody>
          <a:bodyPr>
            <a:noAutofit/>
          </a:bodyPr>
          <a:lstStyle/>
          <a:p>
            <a:r>
              <a:rPr lang="en-US" b="1" dirty="0"/>
              <a:t>Donating money to  political parties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3148373"/>
              </p:ext>
            </p:extLst>
          </p:nvPr>
        </p:nvGraphicFramePr>
        <p:xfrm>
          <a:off x="3868738" y="863600"/>
          <a:ext cx="7315200" cy="4508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0475" y="3259060"/>
            <a:ext cx="2396975" cy="2308324"/>
          </a:xfrm>
          <a:prstGeom prst="rect">
            <a:avLst/>
          </a:prstGeom>
          <a:noFill/>
        </p:spPr>
        <p:txBody>
          <a:bodyPr wrap="square" rtlCol="0">
            <a:spAutoFit/>
          </a:bodyPr>
          <a:lstStyle/>
          <a:p>
            <a:r>
              <a:rPr lang="en-US" sz="1600" i="1" dirty="0"/>
              <a:t>“Funding of parties is directly linked to corrupt business practice. Business that donate have links with political parties and do so for benefiting from public contracts</a:t>
            </a:r>
            <a:r>
              <a:rPr lang="en-US" sz="1600" dirty="0"/>
              <a:t>” –Man, 25, Tirana</a:t>
            </a:r>
          </a:p>
          <a:p>
            <a:endParaRPr lang="en-US" sz="1600" dirty="0"/>
          </a:p>
        </p:txBody>
      </p:sp>
      <p:sp>
        <p:nvSpPr>
          <p:cNvPr id="5" name="TextBox 4"/>
          <p:cNvSpPr txBox="1"/>
          <p:nvPr/>
        </p:nvSpPr>
        <p:spPr>
          <a:xfrm flipH="1">
            <a:off x="252916" y="1963688"/>
            <a:ext cx="2352094" cy="1077218"/>
          </a:xfrm>
          <a:prstGeom prst="rect">
            <a:avLst/>
          </a:prstGeom>
          <a:noFill/>
        </p:spPr>
        <p:txBody>
          <a:bodyPr wrap="square" rtlCol="0">
            <a:spAutoFit/>
          </a:bodyPr>
          <a:lstStyle/>
          <a:p>
            <a:r>
              <a:rPr lang="en-US" sz="1600" dirty="0"/>
              <a:t>“</a:t>
            </a:r>
            <a:r>
              <a:rPr lang="en-US" sz="1600" i="1" dirty="0"/>
              <a:t>Political parties spend their money in buying votes</a:t>
            </a:r>
            <a:r>
              <a:rPr lang="en-US" sz="1600" dirty="0"/>
              <a:t>” </a:t>
            </a:r>
          </a:p>
          <a:p>
            <a:r>
              <a:rPr lang="en-US" sz="1600" dirty="0"/>
              <a:t>Man, 45, </a:t>
            </a:r>
            <a:r>
              <a:rPr lang="en-US" sz="1600" dirty="0" err="1"/>
              <a:t>Dibër</a:t>
            </a:r>
            <a:endParaRPr lang="en-US" sz="1600" dirty="0"/>
          </a:p>
        </p:txBody>
      </p:sp>
    </p:spTree>
    <p:extLst>
      <p:ext uri="{BB962C8B-B14F-4D97-AF65-F5344CB8AC3E}">
        <p14:creationId xmlns:p14="http://schemas.microsoft.com/office/powerpoint/2010/main" val="245204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Efficacy and Satisfaction</a:t>
            </a:r>
          </a:p>
        </p:txBody>
      </p:sp>
      <p:sp>
        <p:nvSpPr>
          <p:cNvPr id="5"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374063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471808" cy="3340888"/>
          </a:xfrm>
        </p:spPr>
        <p:txBody>
          <a:bodyPr>
            <a:normAutofit/>
          </a:bodyPr>
          <a:lstStyle/>
          <a:p>
            <a:r>
              <a:rPr lang="en-US" sz="2600" b="1" dirty="0"/>
              <a:t>Core indicators of engagement</a:t>
            </a:r>
          </a:p>
        </p:txBody>
      </p:sp>
      <p:sp>
        <p:nvSpPr>
          <p:cNvPr id="3" name="Content Placeholder 2"/>
          <p:cNvSpPr>
            <a:spLocks noGrp="1"/>
          </p:cNvSpPr>
          <p:nvPr>
            <p:ph idx="1"/>
          </p:nvPr>
        </p:nvSpPr>
        <p:spPr>
          <a:xfrm>
            <a:off x="3283402" y="864108"/>
            <a:ext cx="8262053" cy="4723892"/>
          </a:xfrm>
        </p:spPr>
        <p:txBody>
          <a:bodyPr>
            <a:normAutofit fontScale="92500"/>
          </a:bodyPr>
          <a:lstStyle/>
          <a:p>
            <a:pPr lvl="1" algn="just"/>
            <a:r>
              <a:rPr lang="en-US" sz="2200" b="1" u="sng" dirty="0"/>
              <a:t>Knowledge and interest</a:t>
            </a:r>
            <a:r>
              <a:rPr lang="en-US" sz="2200" b="1" dirty="0"/>
              <a:t> </a:t>
            </a:r>
            <a:r>
              <a:rPr lang="en-US" sz="2200" dirty="0"/>
              <a:t>– How much citizens feel they know about politics and political institutions, and how much they are interested in the issues/institutions.</a:t>
            </a:r>
          </a:p>
          <a:p>
            <a:pPr lvl="1" algn="just"/>
            <a:endParaRPr lang="en-US" sz="2200" dirty="0"/>
          </a:p>
          <a:p>
            <a:pPr lvl="1" algn="just"/>
            <a:r>
              <a:rPr lang="en-US" sz="2200" b="1" u="sng" dirty="0"/>
              <a:t>Engagement and participation</a:t>
            </a:r>
            <a:r>
              <a:rPr lang="en-US" sz="2200" b="1" dirty="0"/>
              <a:t> </a:t>
            </a:r>
            <a:r>
              <a:rPr lang="en-US" sz="2200" dirty="0"/>
              <a:t>– The extent to which citizens are participating in a broad range of political and civic activities/initiatives.</a:t>
            </a:r>
          </a:p>
          <a:p>
            <a:pPr lvl="1" algn="just"/>
            <a:endParaRPr lang="en-US" sz="2200" dirty="0"/>
          </a:p>
          <a:p>
            <a:pPr lvl="1" algn="just"/>
            <a:r>
              <a:rPr lang="en-US" sz="2200" b="1" u="sng" dirty="0"/>
              <a:t>Efficacy and satisfaction</a:t>
            </a:r>
            <a:r>
              <a:rPr lang="en-US" sz="2200" b="1" dirty="0"/>
              <a:t> </a:t>
            </a:r>
            <a:r>
              <a:rPr lang="en-US" sz="2200" dirty="0"/>
              <a:t>– The extent to which citizens believe that politically engagement can bring change, and their level of satisfaction with political institutions.</a:t>
            </a:r>
          </a:p>
          <a:p>
            <a:pPr lvl="1" algn="just"/>
            <a:endParaRPr lang="en-US" sz="2200" dirty="0"/>
          </a:p>
          <a:p>
            <a:pPr lvl="1" algn="just"/>
            <a:r>
              <a:rPr lang="en-US" sz="2200" b="1" u="sng" dirty="0"/>
              <a:t>Perceptions of parliament, political </a:t>
            </a:r>
            <a:r>
              <a:rPr lang="en-US" sz="2200" b="1" u="sng" dirty="0">
                <a:solidFill>
                  <a:srgbClr val="F2F2F2"/>
                </a:solidFill>
              </a:rPr>
              <a:t>parties and political processes</a:t>
            </a:r>
            <a:r>
              <a:rPr lang="en-US" sz="2200" dirty="0"/>
              <a:t>–Citizen attitudes toward parliament  performance, MP accountability, political party funding, and voter participation.</a:t>
            </a:r>
          </a:p>
        </p:txBody>
      </p:sp>
    </p:spTree>
    <p:extLst>
      <p:ext uri="{BB962C8B-B14F-4D97-AF65-F5344CB8AC3E}">
        <p14:creationId xmlns:p14="http://schemas.microsoft.com/office/powerpoint/2010/main" val="18933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7751-58E9-4512-B6BB-42E25A7D84F9}"/>
              </a:ext>
            </a:extLst>
          </p:cNvPr>
          <p:cNvSpPr>
            <a:spLocks noGrp="1"/>
          </p:cNvSpPr>
          <p:nvPr>
            <p:ph type="title"/>
          </p:nvPr>
        </p:nvSpPr>
        <p:spPr/>
        <p:txBody>
          <a:bodyPr>
            <a:normAutofit/>
          </a:bodyPr>
          <a:lstStyle/>
          <a:p>
            <a:r>
              <a:rPr lang="en-US" sz="2600" b="1" dirty="0"/>
              <a:t>Efficacy </a:t>
            </a:r>
            <a:br>
              <a:rPr lang="en-US" sz="2600" b="1" dirty="0"/>
            </a:br>
            <a:r>
              <a:rPr lang="en-US" sz="2600" b="1" dirty="0"/>
              <a:t>and Satisfaction</a:t>
            </a:r>
          </a:p>
        </p:txBody>
      </p:sp>
      <p:sp>
        <p:nvSpPr>
          <p:cNvPr id="3" name="Content Placeholder 2">
            <a:extLst>
              <a:ext uri="{FF2B5EF4-FFF2-40B4-BE49-F238E27FC236}">
                <a16:creationId xmlns:a16="http://schemas.microsoft.com/office/drawing/2014/main" id="{DD00416C-C103-48AC-A646-2D594BE8193B}"/>
              </a:ext>
            </a:extLst>
          </p:cNvPr>
          <p:cNvSpPr>
            <a:spLocks noGrp="1"/>
          </p:cNvSpPr>
          <p:nvPr>
            <p:ph idx="1"/>
          </p:nvPr>
        </p:nvSpPr>
        <p:spPr>
          <a:xfrm>
            <a:off x="4002407" y="1459346"/>
            <a:ext cx="7422975" cy="3892339"/>
          </a:xfrm>
        </p:spPr>
        <p:txBody>
          <a:bodyPr>
            <a:normAutofit/>
          </a:bodyPr>
          <a:lstStyle/>
          <a:p>
            <a:pPr algn="just"/>
            <a:r>
              <a:rPr lang="en-US" dirty="0"/>
              <a:t>Sixty to seventy percent of Albanians are dissatisfied with the performance of state and political bodies.</a:t>
            </a:r>
          </a:p>
          <a:p>
            <a:pPr algn="just"/>
            <a:endParaRPr lang="en-US" dirty="0"/>
          </a:p>
          <a:p>
            <a:pPr algn="just"/>
            <a:r>
              <a:rPr lang="en-US" dirty="0"/>
              <a:t>Citizens feel that they can exert slightly more influence on decision-making at the local rather than at the national level.</a:t>
            </a:r>
          </a:p>
          <a:p>
            <a:pPr algn="just"/>
            <a:endParaRPr lang="en-US" dirty="0"/>
          </a:p>
          <a:p>
            <a:pPr algn="just"/>
            <a:r>
              <a:rPr lang="en-US" dirty="0"/>
              <a:t>The Electoral Reform Agreement of June 2020 is seen more as a party-protection measure than as a reform addressing the public interest. </a:t>
            </a:r>
          </a:p>
          <a:p>
            <a:pPr algn="just"/>
            <a:endParaRPr lang="en-US" sz="1800" dirty="0"/>
          </a:p>
        </p:txBody>
      </p:sp>
    </p:spTree>
    <p:extLst>
      <p:ext uri="{BB962C8B-B14F-4D97-AF65-F5344CB8AC3E}">
        <p14:creationId xmlns:p14="http://schemas.microsoft.com/office/powerpoint/2010/main" val="361081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CD5-7ED2-4131-B0B2-1231CC4EC1D2}"/>
              </a:ext>
            </a:extLst>
          </p:cNvPr>
          <p:cNvSpPr>
            <a:spLocks noGrp="1"/>
          </p:cNvSpPr>
          <p:nvPr>
            <p:ph type="title"/>
          </p:nvPr>
        </p:nvSpPr>
        <p:spPr/>
        <p:txBody>
          <a:bodyPr>
            <a:normAutofit/>
          </a:bodyPr>
          <a:lstStyle/>
          <a:p>
            <a:r>
              <a:rPr lang="en-US" sz="2600" b="1" dirty="0"/>
              <a:t>Satisfaction with governance</a:t>
            </a:r>
            <a:br>
              <a:rPr lang="en-US" sz="2600" b="1" dirty="0"/>
            </a:br>
            <a:endParaRPr lang="en-US" sz="2600" b="1" dirty="0"/>
          </a:p>
        </p:txBody>
      </p:sp>
      <p:graphicFrame>
        <p:nvGraphicFramePr>
          <p:cNvPr id="5" name="Chart 4">
            <a:extLst>
              <a:ext uri="{FF2B5EF4-FFF2-40B4-BE49-F238E27FC236}">
                <a16:creationId xmlns:a16="http://schemas.microsoft.com/office/drawing/2014/main" id="{853ED361-B8EC-4E32-B935-DF0BF1A105D6}"/>
              </a:ext>
            </a:extLst>
          </p:cNvPr>
          <p:cNvGraphicFramePr>
            <a:graphicFrameLocks/>
          </p:cNvGraphicFramePr>
          <p:nvPr>
            <p:extLst>
              <p:ext uri="{D42A27DB-BD31-4B8C-83A1-F6EECF244321}">
                <p14:modId xmlns:p14="http://schemas.microsoft.com/office/powerpoint/2010/main" val="2606840205"/>
              </p:ext>
            </p:extLst>
          </p:nvPr>
        </p:nvGraphicFramePr>
        <p:xfrm>
          <a:off x="3882662" y="397164"/>
          <a:ext cx="7616611" cy="5674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15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98" y="579413"/>
            <a:ext cx="2709972" cy="4004274"/>
          </a:xfrm>
        </p:spPr>
        <p:txBody>
          <a:bodyPr>
            <a:noAutofit/>
          </a:bodyPr>
          <a:lstStyle/>
          <a:p>
            <a:r>
              <a:rPr lang="en-US" sz="2600" b="1" dirty="0"/>
              <a:t>Perceived influence on decision making at local and national levels </a:t>
            </a:r>
            <a:br>
              <a:rPr lang="en-US" sz="2600" b="1" dirty="0"/>
            </a:br>
            <a:br>
              <a:rPr lang="en-US" sz="2600" b="1" dirty="0"/>
            </a:br>
            <a:br>
              <a:rPr lang="en-US" sz="2600" b="1" dirty="0"/>
            </a:br>
            <a:br>
              <a:rPr lang="en-US" sz="2600" dirty="0"/>
            </a:br>
            <a:endParaRPr lang="en-US" sz="2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726177"/>
              </p:ext>
            </p:extLst>
          </p:nvPr>
        </p:nvGraphicFramePr>
        <p:xfrm>
          <a:off x="3491346" y="579413"/>
          <a:ext cx="8410404" cy="5375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103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211873"/>
            <a:ext cx="2571088" cy="5430644"/>
          </a:xfrm>
        </p:spPr>
        <p:txBody>
          <a:bodyPr>
            <a:normAutofit/>
          </a:bodyPr>
          <a:lstStyle/>
          <a:p>
            <a:br>
              <a:rPr lang="en-US" b="1" dirty="0"/>
            </a:br>
            <a:r>
              <a:rPr lang="en-US" sz="2600" b="1" dirty="0"/>
              <a:t>Assessment of the June 5</a:t>
            </a:r>
            <a:r>
              <a:rPr lang="en-US" sz="2600" b="1" baseline="30000" dirty="0"/>
              <a:t>th</a:t>
            </a:r>
            <a:r>
              <a:rPr lang="en-US" sz="2600" b="1" dirty="0"/>
              <a:t> electoral reform agreement</a:t>
            </a:r>
            <a:br>
              <a:rPr lang="en-US" b="1" dirty="0"/>
            </a:br>
            <a:br>
              <a:rPr lang="en-US" b="1" dirty="0"/>
            </a:br>
            <a:br>
              <a:rPr lang="en-US" b="1" dirty="0"/>
            </a:br>
            <a:r>
              <a:rPr lang="en-US" sz="2000" dirty="0"/>
              <a:t>Younger respondents (18-30) were less likely to agree that ´June 5</a:t>
            </a:r>
            <a:r>
              <a:rPr lang="en-US" sz="2000" baseline="30000" dirty="0"/>
              <a:t>th</a:t>
            </a:r>
            <a:r>
              <a:rPr lang="en-US" sz="2000" dirty="0"/>
              <a:t> Agreement´ represents the interest of citizens and more likely to say that it represents the interest of political parties. </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9305784"/>
              </p:ext>
            </p:extLst>
          </p:nvPr>
        </p:nvGraphicFramePr>
        <p:xfrm>
          <a:off x="3472873" y="1339272"/>
          <a:ext cx="8554721" cy="49137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310420" y="211873"/>
            <a:ext cx="7101298" cy="877163"/>
          </a:xfrm>
          <a:prstGeom prst="rect">
            <a:avLst/>
          </a:prstGeom>
        </p:spPr>
        <p:txBody>
          <a:bodyPr wrap="square">
            <a:spAutoFit/>
          </a:bodyPr>
          <a:lstStyle/>
          <a:p>
            <a:pPr algn="ctr">
              <a:defRPr sz="1440" b="0" i="0" u="none" strike="noStrike" kern="1200" spc="0" baseline="0">
                <a:solidFill>
                  <a:prstClr val="white"/>
                </a:solidFill>
                <a:latin typeface="+mj-lt"/>
                <a:ea typeface="+mn-ea"/>
                <a:cs typeface="+mn-cs"/>
              </a:defRPr>
            </a:pPr>
            <a:r>
              <a:rPr lang="en-US" sz="1700" b="1" dirty="0">
                <a:solidFill>
                  <a:prstClr val="white"/>
                </a:solidFill>
              </a:rPr>
              <a:t>On June 5, 2020 political parties reached an agreement about the electoral reform. To what extent to you agree or disagree with the following statements about the agreement? </a:t>
            </a:r>
          </a:p>
        </p:txBody>
      </p:sp>
    </p:spTree>
    <p:extLst>
      <p:ext uri="{BB962C8B-B14F-4D97-AF65-F5344CB8AC3E}">
        <p14:creationId xmlns:p14="http://schemas.microsoft.com/office/powerpoint/2010/main" val="189031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Parliament and Elected Representatives</a:t>
            </a:r>
          </a:p>
        </p:txBody>
      </p:sp>
      <p:sp>
        <p:nvSpPr>
          <p:cNvPr id="6"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220896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5BD0-6339-493C-AD31-0843931E2EB9}"/>
              </a:ext>
            </a:extLst>
          </p:cNvPr>
          <p:cNvSpPr>
            <a:spLocks noGrp="1"/>
          </p:cNvSpPr>
          <p:nvPr>
            <p:ph type="title"/>
          </p:nvPr>
        </p:nvSpPr>
        <p:spPr/>
        <p:txBody>
          <a:bodyPr>
            <a:normAutofit/>
          </a:bodyPr>
          <a:lstStyle/>
          <a:p>
            <a:r>
              <a:rPr lang="en-US" sz="2600" b="1" dirty="0"/>
              <a:t>Parliament  and </a:t>
            </a:r>
            <a:br>
              <a:rPr lang="en-US" sz="2600" b="1" dirty="0"/>
            </a:br>
            <a:r>
              <a:rPr lang="en-US" sz="2600" b="1" dirty="0"/>
              <a:t>Elected MPs</a:t>
            </a:r>
          </a:p>
        </p:txBody>
      </p:sp>
      <p:sp>
        <p:nvSpPr>
          <p:cNvPr id="3" name="Content Placeholder 2">
            <a:extLst>
              <a:ext uri="{FF2B5EF4-FFF2-40B4-BE49-F238E27FC236}">
                <a16:creationId xmlns:a16="http://schemas.microsoft.com/office/drawing/2014/main" id="{39671E72-021E-497C-A270-BE0A41DFE27E}"/>
              </a:ext>
            </a:extLst>
          </p:cNvPr>
          <p:cNvSpPr>
            <a:spLocks noGrp="1"/>
          </p:cNvSpPr>
          <p:nvPr>
            <p:ph idx="1"/>
          </p:nvPr>
        </p:nvSpPr>
        <p:spPr>
          <a:xfrm>
            <a:off x="3759201" y="965708"/>
            <a:ext cx="7878618" cy="3938802"/>
          </a:xfrm>
        </p:spPr>
        <p:txBody>
          <a:bodyPr>
            <a:normAutofit/>
          </a:bodyPr>
          <a:lstStyle/>
          <a:p>
            <a:pPr algn="just"/>
            <a:r>
              <a:rPr lang="en-US" dirty="0"/>
              <a:t>Citizens are highly critical of parliament’s work over the past 12 months. Eighteen (18) percent of respondents consider parliament as “essential to our democracy” in 2020--a 35% drop as compared to 2016.</a:t>
            </a:r>
          </a:p>
          <a:p>
            <a:pPr algn="just"/>
            <a:r>
              <a:rPr lang="en-US" dirty="0"/>
              <a:t>Citizens are, however, more divided on the performance of parliament during the Covid-19 pandemics.</a:t>
            </a:r>
          </a:p>
          <a:p>
            <a:pPr algn="just"/>
            <a:r>
              <a:rPr lang="en-US" dirty="0"/>
              <a:t>MPs are seen as caring more about the interests of their parties than those of their constituents.</a:t>
            </a:r>
          </a:p>
          <a:p>
            <a:pPr algn="just"/>
            <a:r>
              <a:rPr lang="en-US" dirty="0"/>
              <a:t>Albanians want their elected representatives to be educated, connected to their constituency, independent, and honest.</a:t>
            </a:r>
          </a:p>
          <a:p>
            <a:pPr algn="just"/>
            <a:r>
              <a:rPr lang="en-US" dirty="0"/>
              <a:t>The opportunity to vote  directly for individual MPs is overwhelmingly seen as the most effective accountability mechanism.</a:t>
            </a:r>
          </a:p>
        </p:txBody>
      </p:sp>
    </p:spTree>
    <p:extLst>
      <p:ext uri="{BB962C8B-B14F-4D97-AF65-F5344CB8AC3E}">
        <p14:creationId xmlns:p14="http://schemas.microsoft.com/office/powerpoint/2010/main" val="156267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2069798"/>
              </p:ext>
            </p:extLst>
          </p:nvPr>
        </p:nvGraphicFramePr>
        <p:xfrm>
          <a:off x="3731491" y="447963"/>
          <a:ext cx="8154555" cy="580505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252919" y="864108"/>
            <a:ext cx="2352092" cy="3340888"/>
          </a:xfrm>
        </p:spPr>
        <p:txBody>
          <a:bodyPr>
            <a:normAutofit/>
          </a:bodyPr>
          <a:lstStyle/>
          <a:p>
            <a:r>
              <a:rPr lang="en-US" sz="2600" b="1" dirty="0"/>
              <a:t>Views about the Albanian Parliament</a:t>
            </a:r>
            <a:br>
              <a:rPr lang="en-US" sz="2600" b="1" dirty="0"/>
            </a:br>
            <a:r>
              <a:rPr lang="en-US" sz="2600" b="1" dirty="0"/>
              <a:t>(</a:t>
            </a:r>
            <a:r>
              <a:rPr lang="en-US" sz="2600" b="1" i="1" dirty="0"/>
              <a:t>percentage of “agree”)</a:t>
            </a:r>
            <a:br>
              <a:rPr lang="en-US" sz="2600" b="1" dirty="0"/>
            </a:br>
            <a:r>
              <a:rPr lang="en-US" sz="2600" b="1" dirty="0"/>
              <a:t>2020 vs. 2016</a:t>
            </a:r>
            <a:br>
              <a:rPr lang="en-US" sz="2600" dirty="0"/>
            </a:br>
            <a:br>
              <a:rPr lang="en-US" sz="2600" dirty="0"/>
            </a:br>
            <a:endParaRPr lang="en-US" sz="2600" i="1" dirty="0"/>
          </a:p>
        </p:txBody>
      </p:sp>
    </p:spTree>
    <p:extLst>
      <p:ext uri="{BB962C8B-B14F-4D97-AF65-F5344CB8AC3E}">
        <p14:creationId xmlns:p14="http://schemas.microsoft.com/office/powerpoint/2010/main" val="26147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7EC5-4B08-4609-BD8F-0E4919A289E0}"/>
              </a:ext>
            </a:extLst>
          </p:cNvPr>
          <p:cNvSpPr>
            <a:spLocks noGrp="1"/>
          </p:cNvSpPr>
          <p:nvPr>
            <p:ph type="title"/>
          </p:nvPr>
        </p:nvSpPr>
        <p:spPr>
          <a:xfrm>
            <a:off x="252919" y="864108"/>
            <a:ext cx="2301595" cy="4507992"/>
          </a:xfrm>
        </p:spPr>
        <p:txBody>
          <a:bodyPr>
            <a:normAutofit fontScale="90000"/>
          </a:bodyPr>
          <a:lstStyle/>
          <a:p>
            <a:r>
              <a:rPr lang="en-US" sz="2900" b="1" dirty="0"/>
              <a:t>Performance of parliament during Covid-19</a:t>
            </a:r>
            <a:br>
              <a:rPr lang="en-US" b="1" dirty="0"/>
            </a:br>
            <a:br>
              <a:rPr lang="en-US" b="1" dirty="0"/>
            </a:br>
            <a:r>
              <a:rPr lang="en-US" dirty="0"/>
              <a:t>Thirty (33) % of citizens believe that parliament was transparent during the pandemic, while only 17% claim so for normal times.</a:t>
            </a:r>
            <a:br>
              <a:rPr lang="en-US" b="1" dirty="0"/>
            </a:br>
            <a:endParaRPr lang="en-US" b="1" dirty="0"/>
          </a:p>
        </p:txBody>
      </p:sp>
      <p:graphicFrame>
        <p:nvGraphicFramePr>
          <p:cNvPr id="10" name="Content Placeholder 5">
            <a:extLst>
              <a:ext uri="{FF2B5EF4-FFF2-40B4-BE49-F238E27FC236}">
                <a16:creationId xmlns:a16="http://schemas.microsoft.com/office/drawing/2014/main" id="{16F5EEE5-5D91-443D-A708-A38FC32B999D}"/>
              </a:ext>
            </a:extLst>
          </p:cNvPr>
          <p:cNvGraphicFramePr>
            <a:graphicFrameLocks noGrp="1"/>
          </p:cNvGraphicFramePr>
          <p:nvPr>
            <p:ph idx="1"/>
            <p:extLst>
              <p:ext uri="{D42A27DB-BD31-4B8C-83A1-F6EECF244321}">
                <p14:modId xmlns:p14="http://schemas.microsoft.com/office/powerpoint/2010/main" val="4268189055"/>
              </p:ext>
            </p:extLst>
          </p:nvPr>
        </p:nvGraphicFramePr>
        <p:xfrm>
          <a:off x="3386467" y="554183"/>
          <a:ext cx="8528441" cy="573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885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t>Most desirable qualities of an MP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738560"/>
              </p:ext>
            </p:extLst>
          </p:nvPr>
        </p:nvGraphicFramePr>
        <p:xfrm>
          <a:off x="3711720" y="563418"/>
          <a:ext cx="8110826" cy="5469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988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2D2D-AFB1-4FD5-B066-21F559B573D6}"/>
              </a:ext>
            </a:extLst>
          </p:cNvPr>
          <p:cNvSpPr>
            <a:spLocks noGrp="1"/>
          </p:cNvSpPr>
          <p:nvPr>
            <p:ph type="title"/>
          </p:nvPr>
        </p:nvSpPr>
        <p:spPr/>
        <p:txBody>
          <a:bodyPr>
            <a:normAutofit/>
          </a:bodyPr>
          <a:lstStyle/>
          <a:p>
            <a:r>
              <a:rPr lang="en-US" sz="2600" b="1" dirty="0"/>
              <a:t>Mechanisms to increase MPs accountability</a:t>
            </a:r>
            <a:br>
              <a:rPr lang="en-US" sz="2600" b="1" dirty="0"/>
            </a:br>
            <a:r>
              <a:rPr lang="en-US" sz="2600" b="1" dirty="0"/>
              <a:t>and quality</a:t>
            </a:r>
            <a:br>
              <a:rPr lang="en-US" sz="2600" b="1" dirty="0"/>
            </a:br>
            <a:endParaRPr lang="en-US" sz="2600" b="1" dirty="0"/>
          </a:p>
        </p:txBody>
      </p:sp>
      <p:sp>
        <p:nvSpPr>
          <p:cNvPr id="3" name="Content Placeholder 2">
            <a:extLst>
              <a:ext uri="{FF2B5EF4-FFF2-40B4-BE49-F238E27FC236}">
                <a16:creationId xmlns:a16="http://schemas.microsoft.com/office/drawing/2014/main" id="{CACD0EAB-1801-41F6-AAF7-A7E0279658CC}"/>
              </a:ext>
            </a:extLst>
          </p:cNvPr>
          <p:cNvSpPr>
            <a:spLocks noGrp="1"/>
          </p:cNvSpPr>
          <p:nvPr>
            <p:ph idx="1"/>
          </p:nvPr>
        </p:nvSpPr>
        <p:spPr>
          <a:xfrm>
            <a:off x="3538631" y="772391"/>
            <a:ext cx="8357806" cy="4575464"/>
          </a:xfrm>
        </p:spPr>
        <p:txBody>
          <a:bodyPr>
            <a:normAutofit/>
          </a:bodyPr>
          <a:lstStyle/>
          <a:p>
            <a:r>
              <a:rPr lang="en-US" dirty="0"/>
              <a:t>Voting for individual MP candidates directly, rather than closed party lists, is overwhelmingly viewed as most likely mechanism to improve both the accountability and the overall quality of elected MPs.</a:t>
            </a:r>
          </a:p>
          <a:p>
            <a:endParaRPr lang="en-US" dirty="0"/>
          </a:p>
          <a:p>
            <a:r>
              <a:rPr lang="en-US" dirty="0"/>
              <a:t>Younger respondents are particularly resistant to party headquarters controlling the selection of candidates for electoral lists and deciding how they are ranked on those lists. </a:t>
            </a:r>
          </a:p>
          <a:p>
            <a:endParaRPr lang="en-US" dirty="0"/>
          </a:p>
          <a:p>
            <a:r>
              <a:rPr lang="en-US" dirty="0"/>
              <a:t>Citizens lack sufficient information on access to parliament and the  possibility of participating in committee sessions.</a:t>
            </a:r>
          </a:p>
          <a:p>
            <a:endParaRPr lang="en-US" dirty="0"/>
          </a:p>
          <a:p>
            <a:r>
              <a:rPr lang="en-US" dirty="0"/>
              <a:t>Survey respondents prefer  to meet  MPs in open public meetings rather than in the their party offices or Parliament.</a:t>
            </a:r>
          </a:p>
        </p:txBody>
      </p:sp>
    </p:spTree>
    <p:extLst>
      <p:ext uri="{BB962C8B-B14F-4D97-AF65-F5344CB8AC3E}">
        <p14:creationId xmlns:p14="http://schemas.microsoft.com/office/powerpoint/2010/main" val="160938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Methodology</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85225237"/>
              </p:ext>
            </p:extLst>
          </p:nvPr>
        </p:nvGraphicFramePr>
        <p:xfrm>
          <a:off x="3389745" y="332508"/>
          <a:ext cx="4309721" cy="5852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729954761"/>
              </p:ext>
            </p:extLst>
          </p:nvPr>
        </p:nvGraphicFramePr>
        <p:xfrm>
          <a:off x="8183418" y="809913"/>
          <a:ext cx="3719945" cy="4897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8914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8"/>
            <a:ext cx="2256105" cy="3964370"/>
          </a:xfrm>
        </p:spPr>
        <p:txBody>
          <a:bodyPr>
            <a:noAutofit/>
          </a:bodyPr>
          <a:lstStyle/>
          <a:p>
            <a:r>
              <a:rPr lang="en-US" sz="2600" b="1" dirty="0"/>
              <a:t>Improving MP</a:t>
            </a:r>
            <a:br>
              <a:rPr lang="en-US" sz="2600" b="1" dirty="0"/>
            </a:br>
            <a:r>
              <a:rPr lang="en-US" sz="2600" b="1" dirty="0"/>
              <a:t>accountability </a:t>
            </a:r>
            <a:br>
              <a:rPr lang="en-US" sz="2600" b="1" dirty="0"/>
            </a:br>
            <a:br>
              <a:rPr lang="en-US" sz="2600" b="1" dirty="0"/>
            </a:br>
            <a:endParaRPr lang="en-US" sz="2600" b="1" dirty="0"/>
          </a:p>
        </p:txBody>
      </p:sp>
      <p:graphicFrame>
        <p:nvGraphicFramePr>
          <p:cNvPr id="7" name="Chart 6"/>
          <p:cNvGraphicFramePr>
            <a:graphicFrameLocks/>
          </p:cNvGraphicFramePr>
          <p:nvPr>
            <p:extLst>
              <p:ext uri="{D42A27DB-BD31-4B8C-83A1-F6EECF244321}">
                <p14:modId xmlns:p14="http://schemas.microsoft.com/office/powerpoint/2010/main" val="520525433"/>
              </p:ext>
            </p:extLst>
          </p:nvPr>
        </p:nvGraphicFramePr>
        <p:xfrm>
          <a:off x="3454399" y="350982"/>
          <a:ext cx="8589819" cy="5922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084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7"/>
            <a:ext cx="2352092" cy="4756107"/>
          </a:xfrm>
        </p:spPr>
        <p:txBody>
          <a:bodyPr>
            <a:normAutofit/>
          </a:bodyPr>
          <a:lstStyle/>
          <a:p>
            <a:r>
              <a:rPr lang="en-US" sz="2600" b="1" dirty="0"/>
              <a:t>Improving quality of MPs</a:t>
            </a:r>
            <a:br>
              <a:rPr lang="en-US" b="1" dirty="0"/>
            </a:br>
            <a:br>
              <a:rPr lang="en-US" b="1" dirty="0"/>
            </a:br>
            <a:endParaRPr lang="en-US" sz="2400" b="1" dirty="0">
              <a:solidFill>
                <a:schemeClr val="accent6"/>
              </a:solidFill>
            </a:endParaRPr>
          </a:p>
        </p:txBody>
      </p:sp>
      <p:graphicFrame>
        <p:nvGraphicFramePr>
          <p:cNvPr id="5" name="Chart 4"/>
          <p:cNvGraphicFramePr>
            <a:graphicFrameLocks/>
          </p:cNvGraphicFramePr>
          <p:nvPr>
            <p:extLst>
              <p:ext uri="{D42A27DB-BD31-4B8C-83A1-F6EECF244321}">
                <p14:modId xmlns:p14="http://schemas.microsoft.com/office/powerpoint/2010/main" val="1739099802"/>
              </p:ext>
            </p:extLst>
          </p:nvPr>
        </p:nvGraphicFramePr>
        <p:xfrm>
          <a:off x="3412273" y="471056"/>
          <a:ext cx="8576527" cy="553945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76165" y="2274850"/>
            <a:ext cx="2605011" cy="2862322"/>
          </a:xfrm>
          <a:prstGeom prst="rect">
            <a:avLst/>
          </a:prstGeom>
        </p:spPr>
        <p:txBody>
          <a:bodyPr wrap="square">
            <a:spAutoFit/>
          </a:bodyPr>
          <a:lstStyle/>
          <a:p>
            <a:r>
              <a:rPr lang="en-US" dirty="0"/>
              <a:t>“</a:t>
            </a:r>
            <a:r>
              <a:rPr lang="en-US" i="1" dirty="0"/>
              <a:t>I see open lists as a filter. I consider it a tight process, because both parties will try to “recruit” good candidates. People are tired and it is ever more difficult to approach the grey electorate</a:t>
            </a:r>
            <a:r>
              <a:rPr lang="en-US" dirty="0"/>
              <a:t>” Man, 45, </a:t>
            </a:r>
            <a:r>
              <a:rPr lang="en-US" dirty="0" err="1"/>
              <a:t>Dibra</a:t>
            </a:r>
            <a:br>
              <a:rPr lang="en-US" dirty="0"/>
            </a:br>
            <a:endParaRPr lang="en-US" dirty="0"/>
          </a:p>
        </p:txBody>
      </p:sp>
    </p:spTree>
    <p:extLst>
      <p:ext uri="{BB962C8B-B14F-4D97-AF65-F5344CB8AC3E}">
        <p14:creationId xmlns:p14="http://schemas.microsoft.com/office/powerpoint/2010/main" val="377245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6" name="AutoShape 4" descr="Image result for usaid logo 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912813" fontAlgn="base">
              <a:spcBef>
                <a:spcPct val="0"/>
              </a:spcBef>
              <a:spcAft>
                <a:spcPct val="0"/>
              </a:spcAft>
              <a:defRPr/>
            </a:pPr>
            <a:endParaRPr lang="en-GB" altLang="en-US">
              <a:solidFill>
                <a:prstClr val="black"/>
              </a:solidFill>
            </a:endParaRPr>
          </a:p>
        </p:txBody>
      </p:sp>
      <p:sp>
        <p:nvSpPr>
          <p:cNvPr id="11" name="Title 10">
            <a:extLst>
              <a:ext uri="{FF2B5EF4-FFF2-40B4-BE49-F238E27FC236}">
                <a16:creationId xmlns:a16="http://schemas.microsoft.com/office/drawing/2014/main" id="{130CEF80-5776-4C84-B134-0E7BB9BFD324}"/>
              </a:ext>
            </a:extLst>
          </p:cNvPr>
          <p:cNvSpPr>
            <a:spLocks noGrp="1"/>
          </p:cNvSpPr>
          <p:nvPr>
            <p:ph type="title"/>
          </p:nvPr>
        </p:nvSpPr>
        <p:spPr>
          <a:xfrm>
            <a:off x="252918" y="864108"/>
            <a:ext cx="2521235" cy="3340888"/>
          </a:xfrm>
        </p:spPr>
        <p:txBody>
          <a:bodyPr>
            <a:normAutofit/>
          </a:bodyPr>
          <a:lstStyle/>
          <a:p>
            <a:r>
              <a:rPr lang="en-US" sz="2600" b="1" dirty="0"/>
              <a:t>Demographics of Respondents</a:t>
            </a:r>
          </a:p>
        </p:txBody>
      </p:sp>
      <p:sp>
        <p:nvSpPr>
          <p:cNvPr id="3" name="Slide Number Placeholder 2"/>
          <p:cNvSpPr>
            <a:spLocks noGrp="1"/>
          </p:cNvSpPr>
          <p:nvPr>
            <p:ph type="sldNum" sz="quarter" idx="12"/>
          </p:nvPr>
        </p:nvSpPr>
        <p:spPr/>
        <p:txBody>
          <a:bodyPr/>
          <a:lstStyle/>
          <a:p>
            <a:pPr>
              <a:defRPr/>
            </a:pPr>
            <a:fld id="{6983841B-0DB4-4C99-B5E5-79625F01DBF7}" type="slidenum">
              <a:rPr lang="en-GB" smtClean="0">
                <a:solidFill>
                  <a:srgbClr val="282F39">
                    <a:tint val="75000"/>
                  </a:srgbClr>
                </a:solidFill>
              </a:rPr>
              <a:pPr>
                <a:defRPr/>
              </a:pPr>
              <a:t>5</a:t>
            </a:fld>
            <a:endParaRPr lang="en-GB">
              <a:solidFill>
                <a:srgbClr val="282F39">
                  <a:tint val="75000"/>
                </a:srgbClr>
              </a:solidFill>
            </a:endParaRPr>
          </a:p>
        </p:txBody>
      </p:sp>
      <p:sp>
        <p:nvSpPr>
          <p:cNvPr id="138" name="Rectangle 137"/>
          <p:cNvSpPr/>
          <p:nvPr/>
        </p:nvSpPr>
        <p:spPr>
          <a:xfrm>
            <a:off x="183564" y="4755485"/>
            <a:ext cx="4973515" cy="1498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159565" y="881441"/>
            <a:ext cx="2469337" cy="390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6681562" y="935869"/>
            <a:ext cx="4973515" cy="163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6681562" y="2803612"/>
            <a:ext cx="4973515" cy="163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1" name="Group 150"/>
          <p:cNvGrpSpPr/>
          <p:nvPr/>
        </p:nvGrpSpPr>
        <p:grpSpPr>
          <a:xfrm>
            <a:off x="8781406" y="73410"/>
            <a:ext cx="3348595" cy="6302175"/>
            <a:chOff x="8807771" y="98930"/>
            <a:chExt cx="3389456" cy="6759070"/>
          </a:xfrm>
        </p:grpSpPr>
        <p:pic>
          <p:nvPicPr>
            <p:cNvPr id="152" name="Picture 1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964" t="1050" r="18049" b="1"/>
            <a:stretch/>
          </p:blipFill>
          <p:spPr>
            <a:xfrm>
              <a:off x="8807771" y="98930"/>
              <a:ext cx="3389456" cy="6759070"/>
            </a:xfrm>
            <a:prstGeom prst="rect">
              <a:avLst/>
            </a:prstGeom>
          </p:spPr>
        </p:pic>
        <p:sp>
          <p:nvSpPr>
            <p:cNvPr id="153" name="TextBox 152"/>
            <p:cNvSpPr txBox="1"/>
            <p:nvPr/>
          </p:nvSpPr>
          <p:spPr>
            <a:xfrm>
              <a:off x="9198564" y="991723"/>
              <a:ext cx="915317" cy="528144"/>
            </a:xfrm>
            <a:prstGeom prst="rect">
              <a:avLst/>
            </a:prstGeom>
            <a:noFill/>
          </p:spPr>
          <p:txBody>
            <a:bodyPr wrap="square" rtlCol="0">
              <a:spAutoFit/>
            </a:bodyPr>
            <a:lstStyle/>
            <a:p>
              <a:pPr algn="ctr"/>
              <a:r>
                <a:rPr lang="en-GB" sz="1300" dirty="0" err="1">
                  <a:latin typeface="Arial Rounded MT Bold" panose="020F0704030504030204" pitchFamily="34" charset="0"/>
                  <a:cs typeface="Arial" panose="020B0604020202020204" pitchFamily="34" charset="0"/>
                </a:rPr>
                <a:t>Shkodër</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54" name="TextBox 153"/>
            <p:cNvSpPr txBox="1"/>
            <p:nvPr/>
          </p:nvSpPr>
          <p:spPr>
            <a:xfrm>
              <a:off x="10561640" y="1266381"/>
              <a:ext cx="696468"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Kukës</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3%</a:t>
              </a:r>
            </a:p>
          </p:txBody>
        </p:sp>
        <p:sp>
          <p:nvSpPr>
            <p:cNvPr id="155" name="TextBox 154"/>
            <p:cNvSpPr txBox="1"/>
            <p:nvPr/>
          </p:nvSpPr>
          <p:spPr>
            <a:xfrm>
              <a:off x="9405737" y="1905140"/>
              <a:ext cx="965166" cy="313586"/>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Lezhë</a:t>
              </a:r>
              <a:r>
                <a:rPr lang="en-GB" sz="1300" dirty="0">
                  <a:latin typeface="Arial Rounded MT Bold" panose="020F0704030504030204" pitchFamily="34" charset="0"/>
                  <a:cs typeface="Arial" panose="020B0604020202020204" pitchFamily="34" charset="0"/>
                </a:rPr>
                <a:t> 5%</a:t>
              </a:r>
            </a:p>
          </p:txBody>
        </p:sp>
        <p:sp>
          <p:nvSpPr>
            <p:cNvPr id="156" name="TextBox 155"/>
            <p:cNvSpPr txBox="1"/>
            <p:nvPr/>
          </p:nvSpPr>
          <p:spPr>
            <a:xfrm>
              <a:off x="10349532" y="2315138"/>
              <a:ext cx="637992"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Dibër</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4%</a:t>
              </a:r>
            </a:p>
          </p:txBody>
        </p:sp>
        <p:sp>
          <p:nvSpPr>
            <p:cNvPr id="157" name="TextBox 156"/>
            <p:cNvSpPr txBox="1"/>
            <p:nvPr/>
          </p:nvSpPr>
          <p:spPr>
            <a:xfrm>
              <a:off x="9500329" y="2963391"/>
              <a:ext cx="709449"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Tiranë</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31%</a:t>
              </a:r>
            </a:p>
          </p:txBody>
        </p:sp>
        <p:sp>
          <p:nvSpPr>
            <p:cNvPr id="158" name="TextBox 157"/>
            <p:cNvSpPr txBox="1"/>
            <p:nvPr/>
          </p:nvSpPr>
          <p:spPr>
            <a:xfrm>
              <a:off x="9028013" y="2515476"/>
              <a:ext cx="923350" cy="531232"/>
            </a:xfrm>
            <a:prstGeom prst="rect">
              <a:avLst/>
            </a:prstGeom>
            <a:noFill/>
          </p:spPr>
          <p:txBody>
            <a:bodyPr wrap="none" rtlCol="0">
              <a:spAutoFit/>
            </a:bodyPr>
            <a:lstStyle/>
            <a:p>
              <a:pPr algn="ctr"/>
              <a:r>
                <a:rPr lang="en-GB" sz="1300" dirty="0">
                  <a:latin typeface="Arial Rounded MT Bold" panose="020F0704030504030204" pitchFamily="34" charset="0"/>
                  <a:cs typeface="Arial" panose="020B0604020202020204" pitchFamily="34" charset="0"/>
                </a:rPr>
                <a:t>    </a:t>
              </a:r>
              <a:r>
                <a:rPr lang="en-GB" sz="1300" dirty="0" err="1">
                  <a:latin typeface="Arial Rounded MT Bold" panose="020F0704030504030204" pitchFamily="34" charset="0"/>
                  <a:cs typeface="Arial" panose="020B0604020202020204" pitchFamily="34" charset="0"/>
                </a:rPr>
                <a:t>Durrës</a:t>
              </a:r>
              <a:endParaRPr lang="en-GB" sz="1300" dirty="0">
                <a:latin typeface="Arial Rounded MT Bold" panose="020F0704030504030204" pitchFamily="34" charset="0"/>
                <a:cs typeface="Arial" panose="020B0604020202020204" pitchFamily="34" charset="0"/>
              </a:endParaRPr>
            </a:p>
            <a:p>
              <a:r>
                <a:rPr lang="en-GB" sz="1300" dirty="0">
                  <a:latin typeface="Arial Rounded MT Bold" panose="020F0704030504030204" pitchFamily="34" charset="0"/>
                  <a:cs typeface="Arial" panose="020B0604020202020204" pitchFamily="34" charset="0"/>
                </a:rPr>
                <a:t>  10%</a:t>
              </a:r>
            </a:p>
          </p:txBody>
        </p:sp>
        <p:sp>
          <p:nvSpPr>
            <p:cNvPr id="159" name="TextBox 158"/>
            <p:cNvSpPr txBox="1"/>
            <p:nvPr/>
          </p:nvSpPr>
          <p:spPr>
            <a:xfrm>
              <a:off x="10078364" y="3550061"/>
              <a:ext cx="870174" cy="540890"/>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Elbasan</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10%</a:t>
              </a:r>
            </a:p>
          </p:txBody>
        </p:sp>
        <p:sp>
          <p:nvSpPr>
            <p:cNvPr id="160" name="TextBox 159"/>
            <p:cNvSpPr txBox="1"/>
            <p:nvPr/>
          </p:nvSpPr>
          <p:spPr>
            <a:xfrm>
              <a:off x="9201610" y="4095720"/>
              <a:ext cx="532525"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Fier</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10%</a:t>
              </a:r>
            </a:p>
          </p:txBody>
        </p:sp>
        <p:sp>
          <p:nvSpPr>
            <p:cNvPr id="161" name="TextBox 160"/>
            <p:cNvSpPr txBox="1"/>
            <p:nvPr/>
          </p:nvSpPr>
          <p:spPr>
            <a:xfrm>
              <a:off x="9966005" y="4420654"/>
              <a:ext cx="636045"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Berat</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4%</a:t>
              </a:r>
            </a:p>
          </p:txBody>
        </p:sp>
        <p:sp>
          <p:nvSpPr>
            <p:cNvPr id="162" name="TextBox 161"/>
            <p:cNvSpPr txBox="1"/>
            <p:nvPr/>
          </p:nvSpPr>
          <p:spPr>
            <a:xfrm>
              <a:off x="11199785" y="4482596"/>
              <a:ext cx="683488"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Korçë</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63" name="TextBox 162"/>
            <p:cNvSpPr txBox="1"/>
            <p:nvPr/>
          </p:nvSpPr>
          <p:spPr>
            <a:xfrm>
              <a:off x="9193022" y="5119012"/>
              <a:ext cx="626634" cy="528144"/>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Vlorë</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7%</a:t>
              </a:r>
            </a:p>
          </p:txBody>
        </p:sp>
        <p:sp>
          <p:nvSpPr>
            <p:cNvPr id="164" name="TextBox 163"/>
            <p:cNvSpPr txBox="1"/>
            <p:nvPr/>
          </p:nvSpPr>
          <p:spPr>
            <a:xfrm>
              <a:off x="10015501" y="5383064"/>
              <a:ext cx="1134150" cy="540890"/>
            </a:xfrm>
            <a:prstGeom prst="rect">
              <a:avLst/>
            </a:prstGeom>
            <a:noFill/>
          </p:spPr>
          <p:txBody>
            <a:bodyPr wrap="none" rtlCol="0">
              <a:spAutoFit/>
            </a:bodyPr>
            <a:lstStyle/>
            <a:p>
              <a:pPr algn="ctr"/>
              <a:r>
                <a:rPr lang="en-GB" sz="1300" dirty="0" err="1">
                  <a:latin typeface="Arial Rounded MT Bold" panose="020F0704030504030204" pitchFamily="34" charset="0"/>
                  <a:cs typeface="Arial" panose="020B0604020202020204" pitchFamily="34" charset="0"/>
                </a:rPr>
                <a:t>Gjirokastër</a:t>
              </a:r>
              <a:br>
                <a:rPr lang="en-GB" sz="1300" dirty="0">
                  <a:latin typeface="Arial Rounded MT Bold" panose="020F0704030504030204" pitchFamily="34" charset="0"/>
                  <a:cs typeface="Arial" panose="020B0604020202020204" pitchFamily="34" charset="0"/>
                </a:rPr>
              </a:br>
              <a:r>
                <a:rPr lang="en-GB" sz="1300" dirty="0">
                  <a:latin typeface="Arial Rounded MT Bold" panose="020F0704030504030204" pitchFamily="34" charset="0"/>
                  <a:cs typeface="Arial" panose="020B0604020202020204" pitchFamily="34" charset="0"/>
                </a:rPr>
                <a:t>2%</a:t>
              </a:r>
            </a:p>
          </p:txBody>
        </p:sp>
      </p:grpSp>
      <p:grpSp>
        <p:nvGrpSpPr>
          <p:cNvPr id="146" name="Group 145"/>
          <p:cNvGrpSpPr/>
          <p:nvPr/>
        </p:nvGrpSpPr>
        <p:grpSpPr>
          <a:xfrm>
            <a:off x="4304145" y="4818928"/>
            <a:ext cx="4535951" cy="1412618"/>
            <a:chOff x="3420335" y="4272257"/>
            <a:chExt cx="5990001" cy="1699464"/>
          </a:xfrm>
        </p:grpSpPr>
        <p:pic>
          <p:nvPicPr>
            <p:cNvPr id="166" name="Picture 1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130" y="4775883"/>
              <a:ext cx="1195838" cy="1195838"/>
            </a:xfrm>
            <a:prstGeom prst="rect">
              <a:avLst/>
            </a:prstGeom>
          </p:spPr>
        </p:pic>
        <p:grpSp>
          <p:nvGrpSpPr>
            <p:cNvPr id="7" name="Group 6"/>
            <p:cNvGrpSpPr/>
            <p:nvPr/>
          </p:nvGrpSpPr>
          <p:grpSpPr>
            <a:xfrm>
              <a:off x="4646012" y="5500928"/>
              <a:ext cx="4764324" cy="406774"/>
              <a:chOff x="4640640" y="4768084"/>
              <a:chExt cx="4764324" cy="417340"/>
            </a:xfrm>
          </p:grpSpPr>
          <p:grpSp>
            <p:nvGrpSpPr>
              <p:cNvPr id="169" name="Group 168">
                <a:extLst>
                  <a:ext uri="{FF2B5EF4-FFF2-40B4-BE49-F238E27FC236}">
                    <a16:creationId xmlns:a16="http://schemas.microsoft.com/office/drawing/2014/main" id="{C92A68C2-7B44-FC49-837E-701962AD3A57}"/>
                  </a:ext>
                </a:extLst>
              </p:cNvPr>
              <p:cNvGrpSpPr/>
              <p:nvPr/>
            </p:nvGrpSpPr>
            <p:grpSpPr>
              <a:xfrm>
                <a:off x="6826654" y="4895549"/>
                <a:ext cx="1407124" cy="257191"/>
                <a:chOff x="9982200" y="5739817"/>
                <a:chExt cx="4224010" cy="1143000"/>
              </a:xfrm>
            </p:grpSpPr>
            <p:sp>
              <p:nvSpPr>
                <p:cNvPr id="198" name="Rounded Rectangle 197">
                  <a:extLst>
                    <a:ext uri="{FF2B5EF4-FFF2-40B4-BE49-F238E27FC236}">
                      <a16:creationId xmlns:a16="http://schemas.microsoft.com/office/drawing/2014/main" id="{7C2E1F0F-4351-BE4A-91D8-E7933E2AF006}"/>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9" name="Rounded Rectangle 198">
                  <a:extLst>
                    <a:ext uri="{FF2B5EF4-FFF2-40B4-BE49-F238E27FC236}">
                      <a16:creationId xmlns:a16="http://schemas.microsoft.com/office/drawing/2014/main" id="{E8914D76-EF9E-634B-9BAE-D9A81D492145}"/>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0" name="Rounded Rectangle 199">
                  <a:extLst>
                    <a:ext uri="{FF2B5EF4-FFF2-40B4-BE49-F238E27FC236}">
                      <a16:creationId xmlns:a16="http://schemas.microsoft.com/office/drawing/2014/main" id="{DAD89117-C47D-2140-81E8-B743B097359A}"/>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1" name="Rounded Rectangle 200">
                  <a:extLst>
                    <a:ext uri="{FF2B5EF4-FFF2-40B4-BE49-F238E27FC236}">
                      <a16:creationId xmlns:a16="http://schemas.microsoft.com/office/drawing/2014/main" id="{3930EB05-C032-D648-87BA-B46B8790AEE6}"/>
                    </a:ext>
                  </a:extLst>
                </p:cNvPr>
                <p:cNvSpPr/>
                <p:nvPr/>
              </p:nvSpPr>
              <p:spPr>
                <a:xfrm>
                  <a:off x="1128860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02" name="Rounded Rectangle 201">
                  <a:extLst>
                    <a:ext uri="{FF2B5EF4-FFF2-40B4-BE49-F238E27FC236}">
                      <a16:creationId xmlns:a16="http://schemas.microsoft.com/office/drawing/2014/main" id="{73AEDB89-1E40-6749-995F-14BC3B7E24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03" name="Rounded Rectangle 202">
                  <a:extLst>
                    <a:ext uri="{FF2B5EF4-FFF2-40B4-BE49-F238E27FC236}">
                      <a16:creationId xmlns:a16="http://schemas.microsoft.com/office/drawing/2014/main" id="{F50C586B-D51F-1B4B-B98B-FF90D316F082}"/>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04" name="Rounded Rectangle 203">
                  <a:extLst>
                    <a:ext uri="{FF2B5EF4-FFF2-40B4-BE49-F238E27FC236}">
                      <a16:creationId xmlns:a16="http://schemas.microsoft.com/office/drawing/2014/main" id="{8B543BE0-C8F5-1F4A-AEB7-00665B13C8AF}"/>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5" name="Rounded Rectangle 204">
                  <a:extLst>
                    <a:ext uri="{FF2B5EF4-FFF2-40B4-BE49-F238E27FC236}">
                      <a16:creationId xmlns:a16="http://schemas.microsoft.com/office/drawing/2014/main" id="{8F1D1DC5-C5AF-F447-B280-C8F816FC26A3}"/>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6" name="Rounded Rectangle 205">
                  <a:extLst>
                    <a:ext uri="{FF2B5EF4-FFF2-40B4-BE49-F238E27FC236}">
                      <a16:creationId xmlns:a16="http://schemas.microsoft.com/office/drawing/2014/main" id="{16BE3F56-D88E-8A4A-A57C-F7079ABCCDFB}"/>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07" name="Rounded Rectangle 206">
                  <a:extLst>
                    <a:ext uri="{FF2B5EF4-FFF2-40B4-BE49-F238E27FC236}">
                      <a16:creationId xmlns:a16="http://schemas.microsoft.com/office/drawing/2014/main" id="{F8EA07B5-3EE2-F74C-BDA8-E573F4B05DE5}"/>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2" name="Rectangle 171">
                <a:extLst>
                  <a:ext uri="{FF2B5EF4-FFF2-40B4-BE49-F238E27FC236}">
                    <a16:creationId xmlns:a16="http://schemas.microsoft.com/office/drawing/2014/main" id="{5E654EA5-777F-184F-B5BA-4FFA09E578E2}"/>
                  </a:ext>
                </a:extLst>
              </p:cNvPr>
              <p:cNvSpPr/>
              <p:nvPr/>
            </p:nvSpPr>
            <p:spPr>
              <a:xfrm>
                <a:off x="8378060" y="4768084"/>
                <a:ext cx="1026904" cy="41734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33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5" name="Rectangle 174">
                <a:extLst>
                  <a:ext uri="{FF2B5EF4-FFF2-40B4-BE49-F238E27FC236}">
                    <a16:creationId xmlns:a16="http://schemas.microsoft.com/office/drawing/2014/main" id="{C8D46EDD-828A-574E-A958-3A610C2E7B1B}"/>
                  </a:ext>
                </a:extLst>
              </p:cNvPr>
              <p:cNvSpPr/>
              <p:nvPr/>
            </p:nvSpPr>
            <p:spPr>
              <a:xfrm>
                <a:off x="4640640" y="4825682"/>
                <a:ext cx="1837797" cy="357721"/>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200" b="1" kern="0" dirty="0">
                    <a:solidFill>
                      <a:schemeClr val="bg1"/>
                    </a:solidFill>
                    <a:cs typeface="Arial" panose="020B0604020202020204" pitchFamily="34" charset="0"/>
                  </a:rPr>
                  <a:t>Higher Education</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6" name="Group 5"/>
            <p:cNvGrpSpPr/>
            <p:nvPr/>
          </p:nvGrpSpPr>
          <p:grpSpPr>
            <a:xfrm>
              <a:off x="5200869" y="5133486"/>
              <a:ext cx="4170852" cy="426275"/>
              <a:chOff x="5200869" y="5133486"/>
              <a:chExt cx="4170852" cy="426275"/>
            </a:xfrm>
          </p:grpSpPr>
          <p:grpSp>
            <p:nvGrpSpPr>
              <p:cNvPr id="170" name="Group 169">
                <a:extLst>
                  <a:ext uri="{FF2B5EF4-FFF2-40B4-BE49-F238E27FC236}">
                    <a16:creationId xmlns:a16="http://schemas.microsoft.com/office/drawing/2014/main" id="{369D7CB2-CB03-5749-B022-FDBECF42CBD9}"/>
                  </a:ext>
                </a:extLst>
              </p:cNvPr>
              <p:cNvGrpSpPr/>
              <p:nvPr/>
            </p:nvGrpSpPr>
            <p:grpSpPr>
              <a:xfrm>
                <a:off x="6826654" y="5268466"/>
                <a:ext cx="1407124" cy="257191"/>
                <a:chOff x="9982200" y="5739817"/>
                <a:chExt cx="4224010" cy="1143000"/>
              </a:xfrm>
            </p:grpSpPr>
            <p:sp>
              <p:nvSpPr>
                <p:cNvPr id="188" name="Rounded Rectangle 187">
                  <a:extLst>
                    <a:ext uri="{FF2B5EF4-FFF2-40B4-BE49-F238E27FC236}">
                      <a16:creationId xmlns:a16="http://schemas.microsoft.com/office/drawing/2014/main" id="{512B361B-1C7D-134B-9244-294E98C4711D}"/>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9" name="Rounded Rectangle 188">
                  <a:extLst>
                    <a:ext uri="{FF2B5EF4-FFF2-40B4-BE49-F238E27FC236}">
                      <a16:creationId xmlns:a16="http://schemas.microsoft.com/office/drawing/2014/main" id="{E287B70E-DD57-AC40-AFD7-C98F4BBEB7C6}"/>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0" name="Rounded Rectangle 189">
                  <a:extLst>
                    <a:ext uri="{FF2B5EF4-FFF2-40B4-BE49-F238E27FC236}">
                      <a16:creationId xmlns:a16="http://schemas.microsoft.com/office/drawing/2014/main" id="{ADD6E853-4F79-0F48-865C-87AD9B1738BA}"/>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1" name="Rounded Rectangle 190">
                  <a:extLst>
                    <a:ext uri="{FF2B5EF4-FFF2-40B4-BE49-F238E27FC236}">
                      <a16:creationId xmlns:a16="http://schemas.microsoft.com/office/drawing/2014/main" id="{71E7B0FD-E33A-6B49-88E0-2C71CE0C134D}"/>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192" name="Rounded Rectangle 191">
                  <a:extLst>
                    <a:ext uri="{FF2B5EF4-FFF2-40B4-BE49-F238E27FC236}">
                      <a16:creationId xmlns:a16="http://schemas.microsoft.com/office/drawing/2014/main" id="{2B5A0B82-41DB-384F-AE31-66E6B314575B}"/>
                    </a:ext>
                  </a:extLst>
                </p:cNvPr>
                <p:cNvSpPr/>
                <p:nvPr/>
              </p:nvSpPr>
              <p:spPr>
                <a:xfrm>
                  <a:off x="11724072"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193" name="Rounded Rectangle 192">
                  <a:extLst>
                    <a:ext uri="{FF2B5EF4-FFF2-40B4-BE49-F238E27FC236}">
                      <a16:creationId xmlns:a16="http://schemas.microsoft.com/office/drawing/2014/main" id="{120014C4-0F21-E14F-BA6E-DD508AE17C51}"/>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4" name="Rounded Rectangle 193">
                  <a:extLst>
                    <a:ext uri="{FF2B5EF4-FFF2-40B4-BE49-F238E27FC236}">
                      <a16:creationId xmlns:a16="http://schemas.microsoft.com/office/drawing/2014/main" id="{59D2B865-5190-6448-B523-A80E823893B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5" name="Rounded Rectangle 194">
                  <a:extLst>
                    <a:ext uri="{FF2B5EF4-FFF2-40B4-BE49-F238E27FC236}">
                      <a16:creationId xmlns:a16="http://schemas.microsoft.com/office/drawing/2014/main" id="{5A1A3E3C-4C55-A446-8BC2-FCB4868F4D43}"/>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6" name="Rounded Rectangle 195">
                  <a:extLst>
                    <a:ext uri="{FF2B5EF4-FFF2-40B4-BE49-F238E27FC236}">
                      <a16:creationId xmlns:a16="http://schemas.microsoft.com/office/drawing/2014/main" id="{E5815829-AC3D-E440-A37D-C97F1F611FA6}"/>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97" name="Rounded Rectangle 196">
                  <a:extLst>
                    <a:ext uri="{FF2B5EF4-FFF2-40B4-BE49-F238E27FC236}">
                      <a16:creationId xmlns:a16="http://schemas.microsoft.com/office/drawing/2014/main" id="{22B1590F-3705-364B-97D9-A2A57B801D57}"/>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3" name="Rectangle 172">
                <a:extLst>
                  <a:ext uri="{FF2B5EF4-FFF2-40B4-BE49-F238E27FC236}">
                    <a16:creationId xmlns:a16="http://schemas.microsoft.com/office/drawing/2014/main" id="{5E654EA5-777F-184F-B5BA-4FFA09E578E2}"/>
                  </a:ext>
                </a:extLst>
              </p:cNvPr>
              <p:cNvSpPr/>
              <p:nvPr/>
            </p:nvSpPr>
            <p:spPr>
              <a:xfrm>
                <a:off x="8344818" y="5133486"/>
                <a:ext cx="1026903" cy="40677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44</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6" name="Rectangle 175">
                <a:extLst>
                  <a:ext uri="{FF2B5EF4-FFF2-40B4-BE49-F238E27FC236}">
                    <a16:creationId xmlns:a16="http://schemas.microsoft.com/office/drawing/2014/main" id="{C8D46EDD-828A-574E-A958-3A610C2E7B1B}"/>
                  </a:ext>
                </a:extLst>
              </p:cNvPr>
              <p:cNvSpPr/>
              <p:nvPr/>
            </p:nvSpPr>
            <p:spPr>
              <a:xfrm>
                <a:off x="5200869" y="5211097"/>
                <a:ext cx="1353122" cy="34866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200" b="1" kern="0" dirty="0">
                    <a:solidFill>
                      <a:schemeClr val="bg1"/>
                    </a:solidFill>
                    <a:cs typeface="Arial" panose="020B0604020202020204" pitchFamily="34" charset="0"/>
                  </a:rPr>
                  <a:t>High School</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4" name="Group 3"/>
            <p:cNvGrpSpPr/>
            <p:nvPr/>
          </p:nvGrpSpPr>
          <p:grpSpPr>
            <a:xfrm>
              <a:off x="4618989" y="4793874"/>
              <a:ext cx="4784965" cy="406774"/>
              <a:chOff x="4622799" y="5557052"/>
              <a:chExt cx="4784965" cy="406774"/>
            </a:xfrm>
          </p:grpSpPr>
          <p:grpSp>
            <p:nvGrpSpPr>
              <p:cNvPr id="171" name="Group 170">
                <a:extLst>
                  <a:ext uri="{FF2B5EF4-FFF2-40B4-BE49-F238E27FC236}">
                    <a16:creationId xmlns:a16="http://schemas.microsoft.com/office/drawing/2014/main" id="{4062DEC2-4D9F-234C-A367-BA6A03650856}"/>
                  </a:ext>
                </a:extLst>
              </p:cNvPr>
              <p:cNvGrpSpPr/>
              <p:nvPr/>
            </p:nvGrpSpPr>
            <p:grpSpPr>
              <a:xfrm>
                <a:off x="6826654" y="5665154"/>
                <a:ext cx="1407124" cy="257191"/>
                <a:chOff x="9982200" y="5739817"/>
                <a:chExt cx="4224010" cy="1143000"/>
              </a:xfrm>
            </p:grpSpPr>
            <p:sp>
              <p:nvSpPr>
                <p:cNvPr id="178" name="Rounded Rectangle 177">
                  <a:extLst>
                    <a:ext uri="{FF2B5EF4-FFF2-40B4-BE49-F238E27FC236}">
                      <a16:creationId xmlns:a16="http://schemas.microsoft.com/office/drawing/2014/main" id="{AE5DB807-D6B3-F54D-A874-A65171320150}"/>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79" name="Rounded Rectangle 178">
                  <a:extLst>
                    <a:ext uri="{FF2B5EF4-FFF2-40B4-BE49-F238E27FC236}">
                      <a16:creationId xmlns:a16="http://schemas.microsoft.com/office/drawing/2014/main" id="{6170DB47-7C71-7B40-B057-2A633D739641}"/>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180" name="Rounded Rectangle 179">
                  <a:extLst>
                    <a:ext uri="{FF2B5EF4-FFF2-40B4-BE49-F238E27FC236}">
                      <a16:creationId xmlns:a16="http://schemas.microsoft.com/office/drawing/2014/main" id="{C25B009B-B1A6-514D-A59D-A0DEEA44A53A}"/>
                    </a:ext>
                  </a:extLst>
                </p:cNvPr>
                <p:cNvSpPr/>
                <p:nvPr/>
              </p:nvSpPr>
              <p:spPr>
                <a:xfrm>
                  <a:off x="1085313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81" name="Rounded Rectangle 180">
                  <a:extLst>
                    <a:ext uri="{FF2B5EF4-FFF2-40B4-BE49-F238E27FC236}">
                      <a16:creationId xmlns:a16="http://schemas.microsoft.com/office/drawing/2014/main" id="{1F7003AC-00F1-EE41-AF12-0D6DDF5E1F8D}"/>
                    </a:ext>
                  </a:extLst>
                </p:cNvPr>
                <p:cNvSpPr/>
                <p:nvPr/>
              </p:nvSpPr>
              <p:spPr>
                <a:xfrm>
                  <a:off x="1128860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82" name="Rounded Rectangle 181">
                  <a:extLst>
                    <a:ext uri="{FF2B5EF4-FFF2-40B4-BE49-F238E27FC236}">
                      <a16:creationId xmlns:a16="http://schemas.microsoft.com/office/drawing/2014/main" id="{4BA01383-A3C7-FB46-AC1C-178354C25A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3" name="Rounded Rectangle 182">
                  <a:extLst>
                    <a:ext uri="{FF2B5EF4-FFF2-40B4-BE49-F238E27FC236}">
                      <a16:creationId xmlns:a16="http://schemas.microsoft.com/office/drawing/2014/main" id="{5ADAC8BC-B385-7247-9C49-D5904EDE3B78}"/>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4" name="Rounded Rectangle 183">
                  <a:extLst>
                    <a:ext uri="{FF2B5EF4-FFF2-40B4-BE49-F238E27FC236}">
                      <a16:creationId xmlns:a16="http://schemas.microsoft.com/office/drawing/2014/main" id="{69E3C044-26E8-9049-8C66-7344E5A93B4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5" name="Rounded Rectangle 184">
                  <a:extLst>
                    <a:ext uri="{FF2B5EF4-FFF2-40B4-BE49-F238E27FC236}">
                      <a16:creationId xmlns:a16="http://schemas.microsoft.com/office/drawing/2014/main" id="{4955BCE3-68C5-9743-A0D6-129783B16618}"/>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6" name="Rounded Rectangle 185">
                  <a:extLst>
                    <a:ext uri="{FF2B5EF4-FFF2-40B4-BE49-F238E27FC236}">
                      <a16:creationId xmlns:a16="http://schemas.microsoft.com/office/drawing/2014/main" id="{0B2B1897-B691-D547-AC94-984F30A37874}"/>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187" name="Rounded Rectangle 186">
                  <a:extLst>
                    <a:ext uri="{FF2B5EF4-FFF2-40B4-BE49-F238E27FC236}">
                      <a16:creationId xmlns:a16="http://schemas.microsoft.com/office/drawing/2014/main" id="{E0B12AE7-3E3E-3643-A286-4CAE068D997E}"/>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174" name="Rectangle 173">
                <a:extLst>
                  <a:ext uri="{FF2B5EF4-FFF2-40B4-BE49-F238E27FC236}">
                    <a16:creationId xmlns:a16="http://schemas.microsoft.com/office/drawing/2014/main" id="{5E654EA5-777F-184F-B5BA-4FFA09E578E2}"/>
                  </a:ext>
                </a:extLst>
              </p:cNvPr>
              <p:cNvSpPr/>
              <p:nvPr/>
            </p:nvSpPr>
            <p:spPr>
              <a:xfrm>
                <a:off x="8380860" y="5557052"/>
                <a:ext cx="1026904" cy="40677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23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7" name="Rectangle 176">
                <a:extLst>
                  <a:ext uri="{FF2B5EF4-FFF2-40B4-BE49-F238E27FC236}">
                    <a16:creationId xmlns:a16="http://schemas.microsoft.com/office/drawing/2014/main" id="{C8D46EDD-828A-574E-A958-3A610C2E7B1B}"/>
                  </a:ext>
                </a:extLst>
              </p:cNvPr>
              <p:cNvSpPr/>
              <p:nvPr/>
            </p:nvSpPr>
            <p:spPr>
              <a:xfrm>
                <a:off x="4622799" y="5583269"/>
                <a:ext cx="1859828" cy="34866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cs typeface="Arial" panose="020B0604020202020204" pitchFamily="34" charset="0"/>
                  </a:rPr>
                  <a:t>Up </a:t>
                </a:r>
                <a:r>
                  <a:rPr lang="en-US" sz="1200" b="1" kern="0" dirty="0">
                    <a:solidFill>
                      <a:schemeClr val="bg1"/>
                    </a:solidFill>
                    <a:cs typeface="Arial" panose="020B0604020202020204" pitchFamily="34" charset="0"/>
                  </a:rPr>
                  <a:t>to </a:t>
                </a:r>
                <a:r>
                  <a:rPr kumimoji="0" lang="en-US" sz="1200" b="1" i="0" u="none" strike="noStrike" kern="0" cap="none" spc="0" normalizeH="0" baseline="0" noProof="0" dirty="0">
                    <a:ln>
                      <a:noFill/>
                    </a:ln>
                    <a:solidFill>
                      <a:schemeClr val="bg1"/>
                    </a:solidFill>
                    <a:effectLst/>
                    <a:uLnTx/>
                    <a:uFillTx/>
                    <a:cs typeface="Arial" panose="020B0604020202020204" pitchFamily="34" charset="0"/>
                  </a:rPr>
                  <a:t>Elementary</a:t>
                </a:r>
                <a:endParaRPr kumimoji="0" lang="uk-UA" sz="1200" b="1"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168" name="TextBox 167">
              <a:extLst>
                <a:ext uri="{FF2B5EF4-FFF2-40B4-BE49-F238E27FC236}">
                  <a16:creationId xmlns:a16="http://schemas.microsoft.com/office/drawing/2014/main" id="{2CA3A9D7-387E-4A65-A1C2-BAB2A38CE869}"/>
                </a:ext>
              </a:extLst>
            </p:cNvPr>
            <p:cNvSpPr txBox="1"/>
            <p:nvPr/>
          </p:nvSpPr>
          <p:spPr bwMode="auto">
            <a:xfrm>
              <a:off x="3420335" y="4272257"/>
              <a:ext cx="5779034" cy="503626"/>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2000" dirty="0">
                  <a:solidFill>
                    <a:schemeClr val="bg1"/>
                  </a:solidFill>
                  <a:latin typeface="+mn-lt"/>
                </a:rPr>
                <a:t>4. </a:t>
              </a:r>
              <a:r>
                <a:rPr lang="en-US" sz="1800" dirty="0">
                  <a:solidFill>
                    <a:schemeClr val="bg1"/>
                  </a:solidFill>
                  <a:latin typeface="+mn-lt"/>
                </a:rPr>
                <a:t>Survey</a:t>
              </a:r>
              <a:r>
                <a:rPr lang="en-US" sz="2000" dirty="0">
                  <a:solidFill>
                    <a:schemeClr val="bg1"/>
                  </a:solidFill>
                  <a:latin typeface="+mn-lt"/>
                </a:rPr>
                <a:t> Distribution by Education</a:t>
              </a:r>
            </a:p>
          </p:txBody>
        </p:sp>
      </p:grpSp>
      <p:grpSp>
        <p:nvGrpSpPr>
          <p:cNvPr id="275" name="Group 274"/>
          <p:cNvGrpSpPr/>
          <p:nvPr/>
        </p:nvGrpSpPr>
        <p:grpSpPr>
          <a:xfrm>
            <a:off x="3347839" y="3678007"/>
            <a:ext cx="5311943" cy="1017273"/>
            <a:chOff x="4990197" y="5678651"/>
            <a:chExt cx="7197317" cy="1105196"/>
          </a:xfrm>
        </p:grpSpPr>
        <p:grpSp>
          <p:nvGrpSpPr>
            <p:cNvPr id="276" name="Group 275"/>
            <p:cNvGrpSpPr/>
            <p:nvPr/>
          </p:nvGrpSpPr>
          <p:grpSpPr>
            <a:xfrm>
              <a:off x="6238277" y="5678651"/>
              <a:ext cx="5949237" cy="1105196"/>
              <a:chOff x="520945" y="5007666"/>
              <a:chExt cx="5949237" cy="1105196"/>
            </a:xfrm>
          </p:grpSpPr>
          <p:grpSp>
            <p:nvGrpSpPr>
              <p:cNvPr id="278" name="Group 277">
                <a:extLst>
                  <a:ext uri="{FF2B5EF4-FFF2-40B4-BE49-F238E27FC236}">
                    <a16:creationId xmlns:a16="http://schemas.microsoft.com/office/drawing/2014/main" id="{B08701C2-8822-4843-AC10-0B3E541B38D4}"/>
                  </a:ext>
                </a:extLst>
              </p:cNvPr>
              <p:cNvGrpSpPr/>
              <p:nvPr/>
            </p:nvGrpSpPr>
            <p:grpSpPr>
              <a:xfrm>
                <a:off x="2254100" y="5474580"/>
                <a:ext cx="1407124" cy="257191"/>
                <a:chOff x="9982200" y="5739817"/>
                <a:chExt cx="4224010" cy="1143000"/>
              </a:xfrm>
            </p:grpSpPr>
            <p:sp>
              <p:nvSpPr>
                <p:cNvPr id="295" name="Rounded Rectangle 294">
                  <a:extLst>
                    <a:ext uri="{FF2B5EF4-FFF2-40B4-BE49-F238E27FC236}">
                      <a16:creationId xmlns:a16="http://schemas.microsoft.com/office/drawing/2014/main" id="{73F37024-7C77-6B49-9AD0-C5989731EDB3}"/>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6" name="Rounded Rectangle 295">
                  <a:extLst>
                    <a:ext uri="{FF2B5EF4-FFF2-40B4-BE49-F238E27FC236}">
                      <a16:creationId xmlns:a16="http://schemas.microsoft.com/office/drawing/2014/main" id="{A01C8FA0-49C1-3842-865E-8E2212ECF7A4}"/>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7" name="Rounded Rectangle 296">
                  <a:extLst>
                    <a:ext uri="{FF2B5EF4-FFF2-40B4-BE49-F238E27FC236}">
                      <a16:creationId xmlns:a16="http://schemas.microsoft.com/office/drawing/2014/main" id="{091921D1-5D2A-194B-91D3-6523407028F8}"/>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8" name="Rounded Rectangle 297">
                  <a:extLst>
                    <a:ext uri="{FF2B5EF4-FFF2-40B4-BE49-F238E27FC236}">
                      <a16:creationId xmlns:a16="http://schemas.microsoft.com/office/drawing/2014/main" id="{B1661B88-A6E5-6C42-8387-0B98AA0F3C89}"/>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99" name="Rounded Rectangle 298">
                  <a:extLst>
                    <a:ext uri="{FF2B5EF4-FFF2-40B4-BE49-F238E27FC236}">
                      <a16:creationId xmlns:a16="http://schemas.microsoft.com/office/drawing/2014/main" id="{1F6BC7E7-C2AD-0A44-A73F-5E040FB53A1C}"/>
                    </a:ext>
                  </a:extLst>
                </p:cNvPr>
                <p:cNvSpPr/>
                <p:nvPr/>
              </p:nvSpPr>
              <p:spPr>
                <a:xfrm>
                  <a:off x="11724072"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0" name="Rounded Rectangle 299">
                  <a:extLst>
                    <a:ext uri="{FF2B5EF4-FFF2-40B4-BE49-F238E27FC236}">
                      <a16:creationId xmlns:a16="http://schemas.microsoft.com/office/drawing/2014/main" id="{45EE5692-A86C-9E4A-8A53-8138F4BE6290}"/>
                    </a:ext>
                  </a:extLst>
                </p:cNvPr>
                <p:cNvSpPr/>
                <p:nvPr/>
              </p:nvSpPr>
              <p:spPr>
                <a:xfrm>
                  <a:off x="1215954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301" name="Rounded Rectangle 300">
                  <a:extLst>
                    <a:ext uri="{FF2B5EF4-FFF2-40B4-BE49-F238E27FC236}">
                      <a16:creationId xmlns:a16="http://schemas.microsoft.com/office/drawing/2014/main" id="{9F7D317B-B03F-574C-96E8-CED4A00396DE}"/>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2" name="Rounded Rectangle 301">
                  <a:extLst>
                    <a:ext uri="{FF2B5EF4-FFF2-40B4-BE49-F238E27FC236}">
                      <a16:creationId xmlns:a16="http://schemas.microsoft.com/office/drawing/2014/main" id="{C8871F8E-4ACE-E24A-A21D-D09A21333DD6}"/>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3" name="Rounded Rectangle 302">
                  <a:extLst>
                    <a:ext uri="{FF2B5EF4-FFF2-40B4-BE49-F238E27FC236}">
                      <a16:creationId xmlns:a16="http://schemas.microsoft.com/office/drawing/2014/main" id="{BEA2EDBA-6A84-384D-BF5F-BC0C07D7DA30}"/>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304" name="Rounded Rectangle 303">
                  <a:extLst>
                    <a:ext uri="{FF2B5EF4-FFF2-40B4-BE49-F238E27FC236}">
                      <a16:creationId xmlns:a16="http://schemas.microsoft.com/office/drawing/2014/main" id="{7BFBBC53-E7B8-2A4C-AB98-972EE55EB28B}"/>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79" name="Rectangle 278">
                <a:extLst>
                  <a:ext uri="{FF2B5EF4-FFF2-40B4-BE49-F238E27FC236}">
                    <a16:creationId xmlns:a16="http://schemas.microsoft.com/office/drawing/2014/main" id="{5E654EA5-777F-184F-B5BA-4FFA09E578E2}"/>
                  </a:ext>
                </a:extLst>
              </p:cNvPr>
              <p:cNvSpPr/>
              <p:nvPr/>
            </p:nvSpPr>
            <p:spPr>
              <a:xfrm>
                <a:off x="3732226" y="5410896"/>
                <a:ext cx="1026905" cy="32850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cs typeface="Arial" panose="020B0604020202020204" pitchFamily="34" charset="0"/>
                  </a:rPr>
                  <a:t>64</a:t>
                </a:r>
                <a:r>
                  <a:rPr kumimoji="0" lang="en-US" sz="11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100" b="1" i="0" u="none" strike="noStrike" kern="0" cap="none" spc="0" normalizeH="0" baseline="0" noProof="0" dirty="0">
                  <a:ln>
                    <a:noFill/>
                  </a:ln>
                  <a:solidFill>
                    <a:schemeClr val="bg1"/>
                  </a:solidFill>
                  <a:effectLst/>
                  <a:uLnTx/>
                  <a:uFillTx/>
                  <a:cs typeface="Arial" panose="020B0604020202020204" pitchFamily="34" charset="0"/>
                </a:endParaRPr>
              </a:p>
            </p:txBody>
          </p:sp>
          <p:grpSp>
            <p:nvGrpSpPr>
              <p:cNvPr id="280" name="Group 279">
                <a:extLst>
                  <a:ext uri="{FF2B5EF4-FFF2-40B4-BE49-F238E27FC236}">
                    <a16:creationId xmlns:a16="http://schemas.microsoft.com/office/drawing/2014/main" id="{6931B3B7-FCE7-CC4D-A5BD-4249073E9BFC}"/>
                  </a:ext>
                </a:extLst>
              </p:cNvPr>
              <p:cNvGrpSpPr/>
              <p:nvPr/>
            </p:nvGrpSpPr>
            <p:grpSpPr>
              <a:xfrm>
                <a:off x="2255686" y="5850498"/>
                <a:ext cx="1407124" cy="257191"/>
                <a:chOff x="9982200" y="5739817"/>
                <a:chExt cx="4224010" cy="1143000"/>
              </a:xfrm>
            </p:grpSpPr>
            <p:sp>
              <p:nvSpPr>
                <p:cNvPr id="285" name="Rounded Rectangle 284">
                  <a:extLst>
                    <a:ext uri="{FF2B5EF4-FFF2-40B4-BE49-F238E27FC236}">
                      <a16:creationId xmlns:a16="http://schemas.microsoft.com/office/drawing/2014/main" id="{06960ED2-FB8E-664B-8806-058319176F20}"/>
                    </a:ext>
                  </a:extLst>
                </p:cNvPr>
                <p:cNvSpPr/>
                <p:nvPr/>
              </p:nvSpPr>
              <p:spPr>
                <a:xfrm>
                  <a:off x="9982200"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6" name="Rounded Rectangle 285">
                  <a:extLst>
                    <a:ext uri="{FF2B5EF4-FFF2-40B4-BE49-F238E27FC236}">
                      <a16:creationId xmlns:a16="http://schemas.microsoft.com/office/drawing/2014/main" id="{9A79D584-2B3B-5B46-A449-2B6913F0114E}"/>
                    </a:ext>
                  </a:extLst>
                </p:cNvPr>
                <p:cNvSpPr/>
                <p:nvPr/>
              </p:nvSpPr>
              <p:spPr>
                <a:xfrm>
                  <a:off x="10417668"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7" name="Rounded Rectangle 286">
                  <a:extLst>
                    <a:ext uri="{FF2B5EF4-FFF2-40B4-BE49-F238E27FC236}">
                      <a16:creationId xmlns:a16="http://schemas.microsoft.com/office/drawing/2014/main" id="{D23B9ECB-6169-3A4A-95D4-DD5BA136E97F}"/>
                    </a:ext>
                  </a:extLst>
                </p:cNvPr>
                <p:cNvSpPr/>
                <p:nvPr/>
              </p:nvSpPr>
              <p:spPr>
                <a:xfrm>
                  <a:off x="10853136"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88" name="Rounded Rectangle 287">
                  <a:extLst>
                    <a:ext uri="{FF2B5EF4-FFF2-40B4-BE49-F238E27FC236}">
                      <a16:creationId xmlns:a16="http://schemas.microsoft.com/office/drawing/2014/main" id="{C0BAE366-BF51-0040-A3F2-3257DD891034}"/>
                    </a:ext>
                  </a:extLst>
                </p:cNvPr>
                <p:cNvSpPr/>
                <p:nvPr/>
              </p:nvSpPr>
              <p:spPr>
                <a:xfrm>
                  <a:off x="11288604" y="5739817"/>
                  <a:ext cx="304800"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9" name="Rounded Rectangle 288">
                  <a:extLst>
                    <a:ext uri="{FF2B5EF4-FFF2-40B4-BE49-F238E27FC236}">
                      <a16:creationId xmlns:a16="http://schemas.microsoft.com/office/drawing/2014/main" id="{52FEC544-EAD8-D742-A834-F9ABE90F0172}"/>
                    </a:ext>
                  </a:extLst>
                </p:cNvPr>
                <p:cNvSpPr/>
                <p:nvPr/>
              </p:nvSpPr>
              <p:spPr>
                <a:xfrm>
                  <a:off x="11724072" y="5739817"/>
                  <a:ext cx="304800"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0" name="Rounded Rectangle 289">
                  <a:extLst>
                    <a:ext uri="{FF2B5EF4-FFF2-40B4-BE49-F238E27FC236}">
                      <a16:creationId xmlns:a16="http://schemas.microsoft.com/office/drawing/2014/main" id="{4588D976-4278-0040-BC40-02AA72BD6ED5}"/>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1" name="Rounded Rectangle 290">
                  <a:extLst>
                    <a:ext uri="{FF2B5EF4-FFF2-40B4-BE49-F238E27FC236}">
                      <a16:creationId xmlns:a16="http://schemas.microsoft.com/office/drawing/2014/main" id="{729ED152-27CA-554D-90AF-968326DA3822}"/>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2" name="Rounded Rectangle 291">
                  <a:extLst>
                    <a:ext uri="{FF2B5EF4-FFF2-40B4-BE49-F238E27FC236}">
                      <a16:creationId xmlns:a16="http://schemas.microsoft.com/office/drawing/2014/main" id="{F66F059F-D6F7-7649-BCAA-CF54BF98C82C}"/>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3" name="Rounded Rectangle 292">
                  <a:extLst>
                    <a:ext uri="{FF2B5EF4-FFF2-40B4-BE49-F238E27FC236}">
                      <a16:creationId xmlns:a16="http://schemas.microsoft.com/office/drawing/2014/main" id="{8BBAD485-48F0-D442-AEF8-ECB4DFFB1F0C}"/>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94" name="Rounded Rectangle 293">
                  <a:extLst>
                    <a:ext uri="{FF2B5EF4-FFF2-40B4-BE49-F238E27FC236}">
                      <a16:creationId xmlns:a16="http://schemas.microsoft.com/office/drawing/2014/main" id="{C28DE03E-A5D1-9044-99D9-2BCEFDA7B9FD}"/>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81" name="Rectangle 280">
                <a:extLst>
                  <a:ext uri="{FF2B5EF4-FFF2-40B4-BE49-F238E27FC236}">
                    <a16:creationId xmlns:a16="http://schemas.microsoft.com/office/drawing/2014/main" id="{C8D46EDD-828A-574E-A958-3A610C2E7B1B}"/>
                  </a:ext>
                </a:extLst>
              </p:cNvPr>
              <p:cNvSpPr/>
              <p:nvPr/>
            </p:nvSpPr>
            <p:spPr>
              <a:xfrm>
                <a:off x="1344030" y="5383749"/>
                <a:ext cx="972575" cy="40579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Urban</a:t>
                </a:r>
                <a:endParaRPr kumimoji="0" lang="uk-UA" sz="15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2" name="Rectangle 281">
                <a:extLst>
                  <a:ext uri="{FF2B5EF4-FFF2-40B4-BE49-F238E27FC236}">
                    <a16:creationId xmlns:a16="http://schemas.microsoft.com/office/drawing/2014/main" id="{C8D46EDD-828A-574E-A958-3A610C2E7B1B}"/>
                  </a:ext>
                </a:extLst>
              </p:cNvPr>
              <p:cNvSpPr/>
              <p:nvPr/>
            </p:nvSpPr>
            <p:spPr>
              <a:xfrm>
                <a:off x="1334996" y="5707068"/>
                <a:ext cx="865796" cy="40579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Rural</a:t>
                </a:r>
                <a:endParaRPr kumimoji="0" lang="uk-UA" sz="15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3" name="Rectangle 282">
                <a:extLst>
                  <a:ext uri="{FF2B5EF4-FFF2-40B4-BE49-F238E27FC236}">
                    <a16:creationId xmlns:a16="http://schemas.microsoft.com/office/drawing/2014/main" id="{5E654EA5-777F-184F-B5BA-4FFA09E578E2}"/>
                  </a:ext>
                </a:extLst>
              </p:cNvPr>
              <p:cNvSpPr/>
              <p:nvPr/>
            </p:nvSpPr>
            <p:spPr>
              <a:xfrm>
                <a:off x="3736036" y="5757119"/>
                <a:ext cx="1026905" cy="328500"/>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100" b="1" kern="0" dirty="0">
                    <a:solidFill>
                      <a:schemeClr val="bg1"/>
                    </a:solidFill>
                    <a:cs typeface="Arial" panose="020B0604020202020204" pitchFamily="34" charset="0"/>
                  </a:rPr>
                  <a:t>36</a:t>
                </a:r>
                <a:r>
                  <a:rPr kumimoji="0" lang="en-US" sz="11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1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84" name="TextBox 283">
                <a:extLst>
                  <a:ext uri="{FF2B5EF4-FFF2-40B4-BE49-F238E27FC236}">
                    <a16:creationId xmlns:a16="http://schemas.microsoft.com/office/drawing/2014/main" id="{2CA3A9D7-387E-4A65-A1C2-BAB2A38CE869}"/>
                  </a:ext>
                </a:extLst>
              </p:cNvPr>
              <p:cNvSpPr txBox="1"/>
              <p:nvPr/>
            </p:nvSpPr>
            <p:spPr bwMode="auto">
              <a:xfrm>
                <a:off x="520945" y="5007666"/>
                <a:ext cx="5949237" cy="463765"/>
              </a:xfrm>
              <a:prstGeom prst="rect">
                <a:avLst/>
              </a:prstGeom>
              <a:noFill/>
              <a:ln>
                <a:noFill/>
              </a:ln>
            </p:spPr>
            <p:txBody>
              <a:bodyPr wrap="square">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lang="en-US" b="1" dirty="0">
                    <a:solidFill>
                      <a:schemeClr val="bg1"/>
                    </a:solidFill>
                    <a:cs typeface="Arial" pitchFamily="34" charset="0"/>
                  </a:rPr>
                  <a:t>3</a:t>
                </a:r>
                <a:r>
                  <a:rPr kumimoji="0" lang="en-US" b="1" i="0" u="none" strike="noStrike" kern="1200" cap="none" spc="0" normalizeH="0" baseline="0" noProof="0" dirty="0">
                    <a:ln>
                      <a:noFill/>
                    </a:ln>
                    <a:solidFill>
                      <a:schemeClr val="bg1"/>
                    </a:solidFill>
                    <a:effectLst/>
                    <a:uLnTx/>
                    <a:uFillTx/>
                    <a:cs typeface="Arial" pitchFamily="34" charset="0"/>
                  </a:rPr>
                  <a:t>. Survey Distribution by Settlement</a:t>
                </a:r>
              </a:p>
            </p:txBody>
          </p:sp>
        </p:grpSp>
        <p:pic>
          <p:nvPicPr>
            <p:cNvPr id="277" name="Picture 2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197" y="5728016"/>
              <a:ext cx="1041911" cy="1041911"/>
            </a:xfrm>
            <a:prstGeom prst="rect">
              <a:avLst/>
            </a:prstGeom>
          </p:spPr>
        </p:pic>
      </p:grpSp>
      <p:pic>
        <p:nvPicPr>
          <p:cNvPr id="306" name="Picture 3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9562" y="975422"/>
            <a:ext cx="876034" cy="876034"/>
          </a:xfrm>
          <a:prstGeom prst="rect">
            <a:avLst/>
          </a:prstGeom>
        </p:spPr>
      </p:pic>
      <p:sp>
        <p:nvSpPr>
          <p:cNvPr id="307" name="TextBox 306"/>
          <p:cNvSpPr txBox="1"/>
          <p:nvPr/>
        </p:nvSpPr>
        <p:spPr>
          <a:xfrm>
            <a:off x="4915272" y="992880"/>
            <a:ext cx="532518" cy="323165"/>
          </a:xfrm>
          <a:prstGeom prst="rect">
            <a:avLst/>
          </a:prstGeom>
          <a:noFill/>
        </p:spPr>
        <p:txBody>
          <a:bodyPr wrap="none" rtlCol="0">
            <a:spAutoFit/>
          </a:bodyPr>
          <a:lstStyle/>
          <a:p>
            <a:r>
              <a:rPr lang="en-GB" sz="1500" b="1" dirty="0">
                <a:solidFill>
                  <a:schemeClr val="bg1"/>
                </a:solidFill>
              </a:rPr>
              <a:t>53%</a:t>
            </a:r>
          </a:p>
        </p:txBody>
      </p:sp>
      <p:sp>
        <p:nvSpPr>
          <p:cNvPr id="308" name="TextBox 307"/>
          <p:cNvSpPr txBox="1"/>
          <p:nvPr/>
        </p:nvSpPr>
        <p:spPr>
          <a:xfrm>
            <a:off x="3409154" y="1426921"/>
            <a:ext cx="538930" cy="323165"/>
          </a:xfrm>
          <a:prstGeom prst="rect">
            <a:avLst/>
          </a:prstGeom>
          <a:noFill/>
        </p:spPr>
        <p:txBody>
          <a:bodyPr wrap="none" rtlCol="0">
            <a:spAutoFit/>
          </a:bodyPr>
          <a:lstStyle/>
          <a:p>
            <a:r>
              <a:rPr lang="en-GB" sz="1500" b="1" dirty="0">
                <a:solidFill>
                  <a:schemeClr val="bg1"/>
                </a:solidFill>
              </a:rPr>
              <a:t>47%</a:t>
            </a:r>
          </a:p>
        </p:txBody>
      </p:sp>
      <p:sp>
        <p:nvSpPr>
          <p:cNvPr id="309" name="TextBox 308">
            <a:extLst>
              <a:ext uri="{FF2B5EF4-FFF2-40B4-BE49-F238E27FC236}">
                <a16:creationId xmlns:a16="http://schemas.microsoft.com/office/drawing/2014/main" id="{2CA3A9D7-387E-4A65-A1C2-BAB2A38CE869}"/>
              </a:ext>
            </a:extLst>
          </p:cNvPr>
          <p:cNvSpPr txBox="1"/>
          <p:nvPr/>
        </p:nvSpPr>
        <p:spPr bwMode="auto">
          <a:xfrm>
            <a:off x="3381206" y="73409"/>
            <a:ext cx="4165563" cy="369332"/>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1800" dirty="0">
                <a:solidFill>
                  <a:schemeClr val="bg1"/>
                </a:solidFill>
                <a:latin typeface="+mn-lt"/>
              </a:rPr>
              <a:t>1. Survey Distribution by Gender</a:t>
            </a:r>
          </a:p>
        </p:txBody>
      </p:sp>
      <p:sp>
        <p:nvSpPr>
          <p:cNvPr id="310" name="Rectangle 309"/>
          <p:cNvSpPr/>
          <p:nvPr/>
        </p:nvSpPr>
        <p:spPr>
          <a:xfrm>
            <a:off x="10915213" y="65832"/>
            <a:ext cx="1440469" cy="923330"/>
          </a:xfrm>
          <a:prstGeom prst="rect">
            <a:avLst/>
          </a:prstGeom>
          <a:noFill/>
          <a:ln>
            <a:noFill/>
          </a:ln>
        </p:spPr>
        <p:txBody>
          <a:bodyPr wrap="square">
            <a:spAutoFit/>
          </a:bodyPr>
          <a:lstStyle/>
          <a:p>
            <a:pPr defTabSz="914354"/>
            <a:r>
              <a:rPr lang="en-US" b="1" dirty="0">
                <a:solidFill>
                  <a:schemeClr val="bg1"/>
                </a:solidFill>
                <a:cs typeface="Arial" pitchFamily="34" charset="0"/>
              </a:rPr>
              <a:t>5. Survey Distribution by Region</a:t>
            </a:r>
          </a:p>
        </p:txBody>
      </p:sp>
      <p:grpSp>
        <p:nvGrpSpPr>
          <p:cNvPr id="148480" name="Group 148479"/>
          <p:cNvGrpSpPr/>
          <p:nvPr/>
        </p:nvGrpSpPr>
        <p:grpSpPr>
          <a:xfrm>
            <a:off x="3838783" y="1872699"/>
            <a:ext cx="4822518" cy="1700497"/>
            <a:chOff x="4411372" y="1202301"/>
            <a:chExt cx="4581059" cy="2492753"/>
          </a:xfrm>
        </p:grpSpPr>
        <p:grpSp>
          <p:nvGrpSpPr>
            <p:cNvPr id="208" name="Group 207"/>
            <p:cNvGrpSpPr/>
            <p:nvPr/>
          </p:nvGrpSpPr>
          <p:grpSpPr>
            <a:xfrm>
              <a:off x="4411372" y="1202301"/>
              <a:ext cx="4581059" cy="2492753"/>
              <a:chOff x="527164" y="4423989"/>
              <a:chExt cx="5015793" cy="2492753"/>
            </a:xfrm>
          </p:grpSpPr>
          <p:grpSp>
            <p:nvGrpSpPr>
              <p:cNvPr id="210" name="Group 209"/>
              <p:cNvGrpSpPr/>
              <p:nvPr/>
            </p:nvGrpSpPr>
            <p:grpSpPr>
              <a:xfrm>
                <a:off x="1915191" y="4969253"/>
                <a:ext cx="3615137" cy="1228199"/>
                <a:chOff x="8145774" y="3739041"/>
                <a:chExt cx="3559407" cy="1162765"/>
              </a:xfrm>
            </p:grpSpPr>
            <p:grpSp>
              <p:nvGrpSpPr>
                <p:cNvPr id="236" name="Group 235">
                  <a:extLst>
                    <a:ext uri="{FF2B5EF4-FFF2-40B4-BE49-F238E27FC236}">
                      <a16:creationId xmlns:a16="http://schemas.microsoft.com/office/drawing/2014/main" id="{C92A68C2-7B44-FC49-837E-701962AD3A57}"/>
                    </a:ext>
                  </a:extLst>
                </p:cNvPr>
                <p:cNvGrpSpPr/>
                <p:nvPr/>
              </p:nvGrpSpPr>
              <p:grpSpPr>
                <a:xfrm>
                  <a:off x="9136202" y="3898931"/>
                  <a:ext cx="1407123" cy="262020"/>
                  <a:chOff x="9986273" y="6377640"/>
                  <a:chExt cx="4224006" cy="1164466"/>
                </a:xfrm>
              </p:grpSpPr>
              <p:sp>
                <p:nvSpPr>
                  <p:cNvPr id="265" name="Rounded Rectangle 264">
                    <a:extLst>
                      <a:ext uri="{FF2B5EF4-FFF2-40B4-BE49-F238E27FC236}">
                        <a16:creationId xmlns:a16="http://schemas.microsoft.com/office/drawing/2014/main" id="{7C2E1F0F-4351-BE4A-91D8-E7933E2AF006}"/>
                      </a:ext>
                    </a:extLst>
                  </p:cNvPr>
                  <p:cNvSpPr/>
                  <p:nvPr/>
                </p:nvSpPr>
                <p:spPr>
                  <a:xfrm>
                    <a:off x="9986273"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6" name="Rounded Rectangle 265">
                    <a:extLst>
                      <a:ext uri="{FF2B5EF4-FFF2-40B4-BE49-F238E27FC236}">
                        <a16:creationId xmlns:a16="http://schemas.microsoft.com/office/drawing/2014/main" id="{E8914D76-EF9E-634B-9BAE-D9A81D492145}"/>
                      </a:ext>
                    </a:extLst>
                  </p:cNvPr>
                  <p:cNvSpPr/>
                  <p:nvPr/>
                </p:nvSpPr>
                <p:spPr>
                  <a:xfrm>
                    <a:off x="10421742"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7" name="Rounded Rectangle 266">
                    <a:extLst>
                      <a:ext uri="{FF2B5EF4-FFF2-40B4-BE49-F238E27FC236}">
                        <a16:creationId xmlns:a16="http://schemas.microsoft.com/office/drawing/2014/main" id="{DAD89117-C47D-2140-81E8-B743B097359A}"/>
                      </a:ext>
                    </a:extLst>
                  </p:cNvPr>
                  <p:cNvSpPr/>
                  <p:nvPr/>
                </p:nvSpPr>
                <p:spPr>
                  <a:xfrm>
                    <a:off x="10857208" y="6377640"/>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8" name="Rounded Rectangle 267">
                    <a:extLst>
                      <a:ext uri="{FF2B5EF4-FFF2-40B4-BE49-F238E27FC236}">
                        <a16:creationId xmlns:a16="http://schemas.microsoft.com/office/drawing/2014/main" id="{3930EB05-C032-D648-87BA-B46B8790AEE6}"/>
                      </a:ext>
                    </a:extLst>
                  </p:cNvPr>
                  <p:cNvSpPr/>
                  <p:nvPr/>
                </p:nvSpPr>
                <p:spPr>
                  <a:xfrm>
                    <a:off x="11273129" y="6399106"/>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69" name="Rounded Rectangle 268">
                    <a:extLst>
                      <a:ext uri="{FF2B5EF4-FFF2-40B4-BE49-F238E27FC236}">
                        <a16:creationId xmlns:a16="http://schemas.microsoft.com/office/drawing/2014/main" id="{73AEDB89-1E40-6749-995F-14BC3B7E249A}"/>
                      </a:ext>
                    </a:extLst>
                  </p:cNvPr>
                  <p:cNvSpPr/>
                  <p:nvPr/>
                </p:nvSpPr>
                <p:spPr>
                  <a:xfrm>
                    <a:off x="11728145" y="6377640"/>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0" name="Rounded Rectangle 269">
                    <a:extLst>
                      <a:ext uri="{FF2B5EF4-FFF2-40B4-BE49-F238E27FC236}">
                        <a16:creationId xmlns:a16="http://schemas.microsoft.com/office/drawing/2014/main" id="{F50C586B-D51F-1B4B-B98B-FF90D316F082}"/>
                      </a:ext>
                    </a:extLst>
                  </p:cNvPr>
                  <p:cNvSpPr/>
                  <p:nvPr/>
                </p:nvSpPr>
                <p:spPr>
                  <a:xfrm>
                    <a:off x="12163861" y="6377640"/>
                    <a:ext cx="304799" cy="1143000"/>
                  </a:xfrm>
                  <a:prstGeom prst="roundRect">
                    <a:avLst/>
                  </a:prstGeom>
                  <a:solidFill>
                    <a:schemeClr val="bg1">
                      <a:lumMod val="75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1" name="Rounded Rectangle 270">
                    <a:extLst>
                      <a:ext uri="{FF2B5EF4-FFF2-40B4-BE49-F238E27FC236}">
                        <a16:creationId xmlns:a16="http://schemas.microsoft.com/office/drawing/2014/main" id="{8B543BE0-C8F5-1F4A-AEB7-00665B13C8AF}"/>
                      </a:ext>
                    </a:extLst>
                  </p:cNvPr>
                  <p:cNvSpPr/>
                  <p:nvPr/>
                </p:nvSpPr>
                <p:spPr>
                  <a:xfrm>
                    <a:off x="12601828"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2" name="Rounded Rectangle 271">
                    <a:extLst>
                      <a:ext uri="{FF2B5EF4-FFF2-40B4-BE49-F238E27FC236}">
                        <a16:creationId xmlns:a16="http://schemas.microsoft.com/office/drawing/2014/main" id="{8F1D1DC5-C5AF-F447-B280-C8F816FC26A3}"/>
                      </a:ext>
                    </a:extLst>
                  </p:cNvPr>
                  <p:cNvSpPr/>
                  <p:nvPr/>
                </p:nvSpPr>
                <p:spPr>
                  <a:xfrm>
                    <a:off x="13026074"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3" name="Rounded Rectangle 272">
                    <a:extLst>
                      <a:ext uri="{FF2B5EF4-FFF2-40B4-BE49-F238E27FC236}">
                        <a16:creationId xmlns:a16="http://schemas.microsoft.com/office/drawing/2014/main" id="{16BE3F56-D88E-8A4A-A57C-F7079ABCCDFB}"/>
                      </a:ext>
                    </a:extLst>
                  </p:cNvPr>
                  <p:cNvSpPr/>
                  <p:nvPr/>
                </p:nvSpPr>
                <p:spPr>
                  <a:xfrm>
                    <a:off x="13454825" y="6377640"/>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74" name="Rounded Rectangle 273">
                    <a:extLst>
                      <a:ext uri="{FF2B5EF4-FFF2-40B4-BE49-F238E27FC236}">
                        <a16:creationId xmlns:a16="http://schemas.microsoft.com/office/drawing/2014/main" id="{F8EA07B5-3EE2-F74C-BDA8-E573F4B05DE5}"/>
                      </a:ext>
                    </a:extLst>
                  </p:cNvPr>
                  <p:cNvSpPr/>
                  <p:nvPr/>
                </p:nvSpPr>
                <p:spPr>
                  <a:xfrm>
                    <a:off x="13905480" y="6391462"/>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37" name="Group 236">
                  <a:extLst>
                    <a:ext uri="{FF2B5EF4-FFF2-40B4-BE49-F238E27FC236}">
                      <a16:creationId xmlns:a16="http://schemas.microsoft.com/office/drawing/2014/main" id="{369D7CB2-CB03-5749-B022-FDBECF42CBD9}"/>
                    </a:ext>
                  </a:extLst>
                </p:cNvPr>
                <p:cNvGrpSpPr/>
                <p:nvPr/>
              </p:nvGrpSpPr>
              <p:grpSpPr>
                <a:xfrm>
                  <a:off x="9136201" y="4208108"/>
                  <a:ext cx="1407124" cy="257194"/>
                  <a:chOff x="9986273" y="6094328"/>
                  <a:chExt cx="4224010" cy="1143011"/>
                </a:xfrm>
              </p:grpSpPr>
              <p:sp>
                <p:nvSpPr>
                  <p:cNvPr id="255" name="Rounded Rectangle 254">
                    <a:extLst>
                      <a:ext uri="{FF2B5EF4-FFF2-40B4-BE49-F238E27FC236}">
                        <a16:creationId xmlns:a16="http://schemas.microsoft.com/office/drawing/2014/main" id="{512B361B-1C7D-134B-9244-294E98C4711D}"/>
                      </a:ext>
                    </a:extLst>
                  </p:cNvPr>
                  <p:cNvSpPr/>
                  <p:nvPr/>
                </p:nvSpPr>
                <p:spPr>
                  <a:xfrm>
                    <a:off x="9986273"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6" name="Rounded Rectangle 255">
                    <a:extLst>
                      <a:ext uri="{FF2B5EF4-FFF2-40B4-BE49-F238E27FC236}">
                        <a16:creationId xmlns:a16="http://schemas.microsoft.com/office/drawing/2014/main" id="{E287B70E-DD57-AC40-AFD7-C98F4BBEB7C6}"/>
                      </a:ext>
                    </a:extLst>
                  </p:cNvPr>
                  <p:cNvSpPr/>
                  <p:nvPr/>
                </p:nvSpPr>
                <p:spPr>
                  <a:xfrm>
                    <a:off x="10421742"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7" name="Rounded Rectangle 256">
                    <a:extLst>
                      <a:ext uri="{FF2B5EF4-FFF2-40B4-BE49-F238E27FC236}">
                        <a16:creationId xmlns:a16="http://schemas.microsoft.com/office/drawing/2014/main" id="{ADD6E853-4F79-0F48-865C-87AD9B1738BA}"/>
                      </a:ext>
                    </a:extLst>
                  </p:cNvPr>
                  <p:cNvSpPr/>
                  <p:nvPr/>
                </p:nvSpPr>
                <p:spPr>
                  <a:xfrm>
                    <a:off x="10857208" y="6094340"/>
                    <a:ext cx="304799" cy="1142999"/>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8" name="Rounded Rectangle 257">
                    <a:extLst>
                      <a:ext uri="{FF2B5EF4-FFF2-40B4-BE49-F238E27FC236}">
                        <a16:creationId xmlns:a16="http://schemas.microsoft.com/office/drawing/2014/main" id="{71E7B0FD-E33A-6B49-88E0-2C71CE0C134D}"/>
                      </a:ext>
                    </a:extLst>
                  </p:cNvPr>
                  <p:cNvSpPr/>
                  <p:nvPr/>
                </p:nvSpPr>
                <p:spPr>
                  <a:xfrm>
                    <a:off x="11292678"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59" name="Rounded Rectangle 258">
                    <a:extLst>
                      <a:ext uri="{FF2B5EF4-FFF2-40B4-BE49-F238E27FC236}">
                        <a16:creationId xmlns:a16="http://schemas.microsoft.com/office/drawing/2014/main" id="{2B5A0B82-41DB-384F-AE31-66E6B314575B}"/>
                      </a:ext>
                    </a:extLst>
                  </p:cNvPr>
                  <p:cNvSpPr/>
                  <p:nvPr/>
                </p:nvSpPr>
                <p:spPr>
                  <a:xfrm>
                    <a:off x="11728144" y="6094328"/>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0" name="Rounded Rectangle 259">
                    <a:extLst>
                      <a:ext uri="{FF2B5EF4-FFF2-40B4-BE49-F238E27FC236}">
                        <a16:creationId xmlns:a16="http://schemas.microsoft.com/office/drawing/2014/main" id="{120014C4-0F21-E14F-BA6E-DD508AE17C51}"/>
                      </a:ext>
                    </a:extLst>
                  </p:cNvPr>
                  <p:cNvSpPr/>
                  <p:nvPr/>
                </p:nvSpPr>
                <p:spPr>
                  <a:xfrm>
                    <a:off x="12163613"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1" name="Rounded Rectangle 260">
                    <a:extLst>
                      <a:ext uri="{FF2B5EF4-FFF2-40B4-BE49-F238E27FC236}">
                        <a16:creationId xmlns:a16="http://schemas.microsoft.com/office/drawing/2014/main" id="{59D2B865-5190-6448-B523-A80E823893B8}"/>
                      </a:ext>
                    </a:extLst>
                  </p:cNvPr>
                  <p:cNvSpPr/>
                  <p:nvPr/>
                </p:nvSpPr>
                <p:spPr>
                  <a:xfrm>
                    <a:off x="12599082"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2" name="Rounded Rectangle 261">
                    <a:extLst>
                      <a:ext uri="{FF2B5EF4-FFF2-40B4-BE49-F238E27FC236}">
                        <a16:creationId xmlns:a16="http://schemas.microsoft.com/office/drawing/2014/main" id="{5A1A3E3C-4C55-A446-8BC2-FCB4868F4D43}"/>
                      </a:ext>
                    </a:extLst>
                  </p:cNvPr>
                  <p:cNvSpPr/>
                  <p:nvPr/>
                </p:nvSpPr>
                <p:spPr>
                  <a:xfrm>
                    <a:off x="13034548"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3" name="Rounded Rectangle 262">
                    <a:extLst>
                      <a:ext uri="{FF2B5EF4-FFF2-40B4-BE49-F238E27FC236}">
                        <a16:creationId xmlns:a16="http://schemas.microsoft.com/office/drawing/2014/main" id="{E5815829-AC3D-E440-A37D-C97F1F611FA6}"/>
                      </a:ext>
                    </a:extLst>
                  </p:cNvPr>
                  <p:cNvSpPr/>
                  <p:nvPr/>
                </p:nvSpPr>
                <p:spPr>
                  <a:xfrm>
                    <a:off x="13470017"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64" name="Rounded Rectangle 263">
                    <a:extLst>
                      <a:ext uri="{FF2B5EF4-FFF2-40B4-BE49-F238E27FC236}">
                        <a16:creationId xmlns:a16="http://schemas.microsoft.com/office/drawing/2014/main" id="{22B1590F-3705-364B-97D9-A2A57B801D57}"/>
                      </a:ext>
                    </a:extLst>
                  </p:cNvPr>
                  <p:cNvSpPr/>
                  <p:nvPr/>
                </p:nvSpPr>
                <p:spPr>
                  <a:xfrm>
                    <a:off x="13905484" y="6094340"/>
                    <a:ext cx="304799" cy="1142999"/>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grpSp>
              <p:nvGrpSpPr>
                <p:cNvPr id="238" name="Group 237">
                  <a:extLst>
                    <a:ext uri="{FF2B5EF4-FFF2-40B4-BE49-F238E27FC236}">
                      <a16:creationId xmlns:a16="http://schemas.microsoft.com/office/drawing/2014/main" id="{4062DEC2-4D9F-234C-A367-BA6A03650856}"/>
                    </a:ext>
                  </a:extLst>
                </p:cNvPr>
                <p:cNvGrpSpPr/>
                <p:nvPr/>
              </p:nvGrpSpPr>
              <p:grpSpPr>
                <a:xfrm>
                  <a:off x="9134845" y="4525023"/>
                  <a:ext cx="1407124" cy="257192"/>
                  <a:chOff x="9982200" y="5739817"/>
                  <a:chExt cx="4224010" cy="1143004"/>
                </a:xfrm>
              </p:grpSpPr>
              <p:sp>
                <p:nvSpPr>
                  <p:cNvPr id="245" name="Rounded Rectangle 244">
                    <a:extLst>
                      <a:ext uri="{FF2B5EF4-FFF2-40B4-BE49-F238E27FC236}">
                        <a16:creationId xmlns:a16="http://schemas.microsoft.com/office/drawing/2014/main" id="{AE5DB807-D6B3-F54D-A874-A65171320150}"/>
                      </a:ext>
                    </a:extLst>
                  </p:cNvPr>
                  <p:cNvSpPr/>
                  <p:nvPr/>
                </p:nvSpPr>
                <p:spPr>
                  <a:xfrm>
                    <a:off x="9982200" y="5739821"/>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46" name="Rounded Rectangle 245">
                    <a:extLst>
                      <a:ext uri="{FF2B5EF4-FFF2-40B4-BE49-F238E27FC236}">
                        <a16:creationId xmlns:a16="http://schemas.microsoft.com/office/drawing/2014/main" id="{6170DB47-7C71-7B40-B057-2A633D739641}"/>
                      </a:ext>
                    </a:extLst>
                  </p:cNvPr>
                  <p:cNvSpPr/>
                  <p:nvPr/>
                </p:nvSpPr>
                <p:spPr>
                  <a:xfrm>
                    <a:off x="10417669" y="5739817"/>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47" name="Rounded Rectangle 246">
                    <a:extLst>
                      <a:ext uri="{FF2B5EF4-FFF2-40B4-BE49-F238E27FC236}">
                        <a16:creationId xmlns:a16="http://schemas.microsoft.com/office/drawing/2014/main" id="{C25B009B-B1A6-514D-A59D-A0DEEA44A53A}"/>
                      </a:ext>
                    </a:extLst>
                  </p:cNvPr>
                  <p:cNvSpPr/>
                  <p:nvPr/>
                </p:nvSpPr>
                <p:spPr>
                  <a:xfrm>
                    <a:off x="10853135" y="5739817"/>
                    <a:ext cx="304799" cy="1143000"/>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8" name="Rounded Rectangle 247">
                    <a:extLst>
                      <a:ext uri="{FF2B5EF4-FFF2-40B4-BE49-F238E27FC236}">
                        <a16:creationId xmlns:a16="http://schemas.microsoft.com/office/drawing/2014/main" id="{1F7003AC-00F1-EE41-AF12-0D6DDF5E1F8D}"/>
                      </a:ext>
                    </a:extLst>
                  </p:cNvPr>
                  <p:cNvSpPr/>
                  <p:nvPr/>
                </p:nvSpPr>
                <p:spPr>
                  <a:xfrm>
                    <a:off x="11288605" y="5739817"/>
                    <a:ext cx="304799"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9" name="Rounded Rectangle 248">
                    <a:extLst>
                      <a:ext uri="{FF2B5EF4-FFF2-40B4-BE49-F238E27FC236}">
                        <a16:creationId xmlns:a16="http://schemas.microsoft.com/office/drawing/2014/main" id="{4BA01383-A3C7-FB46-AC1C-178354C25A9A}"/>
                      </a:ext>
                    </a:extLst>
                  </p:cNvPr>
                  <p:cNvSpPr/>
                  <p:nvPr/>
                </p:nvSpPr>
                <p:spPr>
                  <a:xfrm>
                    <a:off x="11724072"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0" name="Rounded Rectangle 249">
                    <a:extLst>
                      <a:ext uri="{FF2B5EF4-FFF2-40B4-BE49-F238E27FC236}">
                        <a16:creationId xmlns:a16="http://schemas.microsoft.com/office/drawing/2014/main" id="{5ADAC8BC-B385-7247-9C49-D5904EDE3B78}"/>
                      </a:ext>
                    </a:extLst>
                  </p:cNvPr>
                  <p:cNvSpPr/>
                  <p:nvPr/>
                </p:nvSpPr>
                <p:spPr>
                  <a:xfrm>
                    <a:off x="1215954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1" name="Rounded Rectangle 250">
                    <a:extLst>
                      <a:ext uri="{FF2B5EF4-FFF2-40B4-BE49-F238E27FC236}">
                        <a16:creationId xmlns:a16="http://schemas.microsoft.com/office/drawing/2014/main" id="{69E3C044-26E8-9049-8C66-7344E5A93B48}"/>
                      </a:ext>
                    </a:extLst>
                  </p:cNvPr>
                  <p:cNvSpPr/>
                  <p:nvPr/>
                </p:nvSpPr>
                <p:spPr>
                  <a:xfrm>
                    <a:off x="12595008"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2" name="Rounded Rectangle 251">
                    <a:extLst>
                      <a:ext uri="{FF2B5EF4-FFF2-40B4-BE49-F238E27FC236}">
                        <a16:creationId xmlns:a16="http://schemas.microsoft.com/office/drawing/2014/main" id="{4955BCE3-68C5-9743-A0D6-129783B16618}"/>
                      </a:ext>
                    </a:extLst>
                  </p:cNvPr>
                  <p:cNvSpPr/>
                  <p:nvPr/>
                </p:nvSpPr>
                <p:spPr>
                  <a:xfrm>
                    <a:off x="13030476"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3" name="Rounded Rectangle 252">
                    <a:extLst>
                      <a:ext uri="{FF2B5EF4-FFF2-40B4-BE49-F238E27FC236}">
                        <a16:creationId xmlns:a16="http://schemas.microsoft.com/office/drawing/2014/main" id="{0B2B1897-B691-D547-AC94-984F30A37874}"/>
                      </a:ext>
                    </a:extLst>
                  </p:cNvPr>
                  <p:cNvSpPr/>
                  <p:nvPr/>
                </p:nvSpPr>
                <p:spPr>
                  <a:xfrm>
                    <a:off x="13465944"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54" name="Rounded Rectangle 253">
                    <a:extLst>
                      <a:ext uri="{FF2B5EF4-FFF2-40B4-BE49-F238E27FC236}">
                        <a16:creationId xmlns:a16="http://schemas.microsoft.com/office/drawing/2014/main" id="{E0B12AE7-3E3E-3643-A286-4CAE068D997E}"/>
                      </a:ext>
                    </a:extLst>
                  </p:cNvPr>
                  <p:cNvSpPr/>
                  <p:nvPr/>
                </p:nvSpPr>
                <p:spPr>
                  <a:xfrm>
                    <a:off x="13901410" y="5739817"/>
                    <a:ext cx="304800" cy="1143000"/>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grpSp>
            <p:sp>
              <p:nvSpPr>
                <p:cNvPr id="239" name="Rectangle 238">
                  <a:extLst>
                    <a:ext uri="{FF2B5EF4-FFF2-40B4-BE49-F238E27FC236}">
                      <a16:creationId xmlns:a16="http://schemas.microsoft.com/office/drawing/2014/main" id="{5E654EA5-777F-184F-B5BA-4FFA09E578E2}"/>
                    </a:ext>
                  </a:extLst>
                </p:cNvPr>
                <p:cNvSpPr/>
                <p:nvPr/>
              </p:nvSpPr>
              <p:spPr>
                <a:xfrm>
                  <a:off x="10678277" y="3739041"/>
                  <a:ext cx="1026904" cy="46971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noProof="0" dirty="0">
                      <a:solidFill>
                        <a:schemeClr val="bg1"/>
                      </a:solidFill>
                      <a:cs typeface="Arial" panose="020B0604020202020204" pitchFamily="34" charset="0"/>
                    </a:rPr>
                    <a:t>33</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0" name="Rectangle 239">
                  <a:extLst>
                    <a:ext uri="{FF2B5EF4-FFF2-40B4-BE49-F238E27FC236}">
                      <a16:creationId xmlns:a16="http://schemas.microsoft.com/office/drawing/2014/main" id="{5E654EA5-777F-184F-B5BA-4FFA09E578E2}"/>
                    </a:ext>
                  </a:extLst>
                </p:cNvPr>
                <p:cNvSpPr/>
                <p:nvPr/>
              </p:nvSpPr>
              <p:spPr>
                <a:xfrm>
                  <a:off x="10669864" y="4069956"/>
                  <a:ext cx="1026904" cy="469714"/>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noProof="0" dirty="0">
                      <a:solidFill>
                        <a:schemeClr val="bg1"/>
                      </a:solidFill>
                      <a:cs typeface="Arial" panose="020B0604020202020204" pitchFamily="34" charset="0"/>
                    </a:rPr>
                    <a:t>30</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1" name="Rectangle 240">
                  <a:extLst>
                    <a:ext uri="{FF2B5EF4-FFF2-40B4-BE49-F238E27FC236}">
                      <a16:creationId xmlns:a16="http://schemas.microsoft.com/office/drawing/2014/main" id="{5E654EA5-777F-184F-B5BA-4FFA09E578E2}"/>
                    </a:ext>
                  </a:extLst>
                </p:cNvPr>
                <p:cNvSpPr/>
                <p:nvPr/>
              </p:nvSpPr>
              <p:spPr>
                <a:xfrm>
                  <a:off x="10678277" y="4410490"/>
                  <a:ext cx="1026904" cy="469713"/>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25</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2" name="Rectangle 241">
                  <a:extLst>
                    <a:ext uri="{FF2B5EF4-FFF2-40B4-BE49-F238E27FC236}">
                      <a16:creationId xmlns:a16="http://schemas.microsoft.com/office/drawing/2014/main" id="{C8D46EDD-828A-574E-A958-3A610C2E7B1B}"/>
                    </a:ext>
                  </a:extLst>
                </p:cNvPr>
                <p:cNvSpPr/>
                <p:nvPr/>
              </p:nvSpPr>
              <p:spPr>
                <a:xfrm>
                  <a:off x="8157662" y="3741471"/>
                  <a:ext cx="718810"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18-30</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3" name="Rectangle 242">
                  <a:extLst>
                    <a:ext uri="{FF2B5EF4-FFF2-40B4-BE49-F238E27FC236}">
                      <a16:creationId xmlns:a16="http://schemas.microsoft.com/office/drawing/2014/main" id="{C8D46EDD-828A-574E-A958-3A610C2E7B1B}"/>
                    </a:ext>
                  </a:extLst>
                </p:cNvPr>
                <p:cNvSpPr/>
                <p:nvPr/>
              </p:nvSpPr>
              <p:spPr>
                <a:xfrm>
                  <a:off x="8170080" y="4033780"/>
                  <a:ext cx="706300"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31-45</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44" name="Rectangle 243">
                  <a:extLst>
                    <a:ext uri="{FF2B5EF4-FFF2-40B4-BE49-F238E27FC236}">
                      <a16:creationId xmlns:a16="http://schemas.microsoft.com/office/drawing/2014/main" id="{C8D46EDD-828A-574E-A958-3A610C2E7B1B}"/>
                    </a:ext>
                  </a:extLst>
                </p:cNvPr>
                <p:cNvSpPr/>
                <p:nvPr/>
              </p:nvSpPr>
              <p:spPr>
                <a:xfrm>
                  <a:off x="8145774" y="4432092"/>
                  <a:ext cx="736682" cy="469714"/>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46-60</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211" name="TextBox 210">
                <a:extLst>
                  <a:ext uri="{FF2B5EF4-FFF2-40B4-BE49-F238E27FC236}">
                    <a16:creationId xmlns:a16="http://schemas.microsoft.com/office/drawing/2014/main" id="{2CA3A9D7-387E-4A65-A1C2-BAB2A38CE869}"/>
                  </a:ext>
                </a:extLst>
              </p:cNvPr>
              <p:cNvSpPr txBox="1"/>
              <p:nvPr/>
            </p:nvSpPr>
            <p:spPr bwMode="auto">
              <a:xfrm>
                <a:off x="527164" y="4423989"/>
                <a:ext cx="4749390" cy="567025"/>
              </a:xfrm>
              <a:prstGeom prst="rect">
                <a:avLst/>
              </a:prstGeom>
              <a:noFill/>
              <a:ln>
                <a:noFill/>
              </a:ln>
            </p:spPr>
            <p:txBody>
              <a:bodyPr wrap="square">
                <a:spAutoFit/>
              </a:bodyPr>
              <a:lstStyle>
                <a:defPPr>
                  <a:defRPr lang="en-US"/>
                </a:defPPr>
                <a:lvl1pPr marR="0" lvl="0" indent="0" algn="ctr" defTabSz="914354" fontAlgn="auto">
                  <a:lnSpc>
                    <a:spcPct val="100000"/>
                  </a:lnSpc>
                  <a:spcBef>
                    <a:spcPts val="0"/>
                  </a:spcBef>
                  <a:spcAft>
                    <a:spcPts val="0"/>
                  </a:spcAft>
                  <a:buClrTx/>
                  <a:buSzTx/>
                  <a:buFontTx/>
                  <a:buNone/>
                  <a:tabLst/>
                  <a:defRPr kumimoji="0" sz="1600" b="1" i="0" u="none" strike="noStrike" cap="none" spc="0" normalizeH="0" baseline="0">
                    <a:ln>
                      <a:noFill/>
                    </a:ln>
                    <a:solidFill>
                      <a:srgbClr val="4472C4">
                        <a:lumMod val="75000"/>
                      </a:srgbClr>
                    </a:solidFill>
                    <a:effectLst/>
                    <a:uLnTx/>
                    <a:uFillTx/>
                    <a:latin typeface="Arial" pitchFamily="34" charset="0"/>
                    <a:cs typeface="Arial" pitchFamily="34" charset="0"/>
                  </a:defRPr>
                </a:lvl1pPr>
              </a:lstStyle>
              <a:p>
                <a:pPr algn="l"/>
                <a:r>
                  <a:rPr lang="en-US" sz="1800" dirty="0">
                    <a:solidFill>
                      <a:schemeClr val="bg1"/>
                    </a:solidFill>
                    <a:latin typeface="+mn-lt"/>
                  </a:rPr>
                  <a:t>2. Survey Distribution by Age Groups</a:t>
                </a:r>
              </a:p>
            </p:txBody>
          </p:sp>
          <p:sp>
            <p:nvSpPr>
              <p:cNvPr id="212" name="Rounded Rectangle 211">
                <a:extLst>
                  <a:ext uri="{FF2B5EF4-FFF2-40B4-BE49-F238E27FC236}">
                    <a16:creationId xmlns:a16="http://schemas.microsoft.com/office/drawing/2014/main" id="{AE5DB807-D6B3-F54D-A874-A65171320150}"/>
                  </a:ext>
                </a:extLst>
              </p:cNvPr>
              <p:cNvSpPr/>
              <p:nvPr/>
            </p:nvSpPr>
            <p:spPr>
              <a:xfrm>
                <a:off x="2914176" y="6158808"/>
                <a:ext cx="103126" cy="271665"/>
              </a:xfrm>
              <a:prstGeom prst="roundRect">
                <a:avLst/>
              </a:prstGeom>
              <a:solidFill>
                <a:srgbClr val="0070C0"/>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3" name="Rounded Rectangle 212">
                <a:extLst>
                  <a:ext uri="{FF2B5EF4-FFF2-40B4-BE49-F238E27FC236}">
                    <a16:creationId xmlns:a16="http://schemas.microsoft.com/office/drawing/2014/main" id="{6170DB47-7C71-7B40-B057-2A633D739641}"/>
                  </a:ext>
                </a:extLst>
              </p:cNvPr>
              <p:cNvSpPr/>
              <p:nvPr/>
            </p:nvSpPr>
            <p:spPr>
              <a:xfrm>
                <a:off x="3067084"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14" name="Rounded Rectangle 213">
                <a:extLst>
                  <a:ext uri="{FF2B5EF4-FFF2-40B4-BE49-F238E27FC236}">
                    <a16:creationId xmlns:a16="http://schemas.microsoft.com/office/drawing/2014/main" id="{C25B009B-B1A6-514D-A59D-A0DEEA44A53A}"/>
                  </a:ext>
                </a:extLst>
              </p:cNvPr>
              <p:cNvSpPr/>
              <p:nvPr/>
            </p:nvSpPr>
            <p:spPr>
              <a:xfrm>
                <a:off x="321442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15" name="Rounded Rectangle 214">
                <a:extLst>
                  <a:ext uri="{FF2B5EF4-FFF2-40B4-BE49-F238E27FC236}">
                    <a16:creationId xmlns:a16="http://schemas.microsoft.com/office/drawing/2014/main" id="{1F7003AC-00F1-EE41-AF12-0D6DDF5E1F8D}"/>
                  </a:ext>
                </a:extLst>
              </p:cNvPr>
              <p:cNvSpPr/>
              <p:nvPr/>
            </p:nvSpPr>
            <p:spPr>
              <a:xfrm>
                <a:off x="3361757"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16" name="Rounded Rectangle 215">
                <a:extLst>
                  <a:ext uri="{FF2B5EF4-FFF2-40B4-BE49-F238E27FC236}">
                    <a16:creationId xmlns:a16="http://schemas.microsoft.com/office/drawing/2014/main" id="{4BA01383-A3C7-FB46-AC1C-178354C25A9A}"/>
                  </a:ext>
                </a:extLst>
              </p:cNvPr>
              <p:cNvSpPr/>
              <p:nvPr/>
            </p:nvSpPr>
            <p:spPr>
              <a:xfrm>
                <a:off x="3509093"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7" name="Rounded Rectangle 216">
                <a:extLst>
                  <a:ext uri="{FF2B5EF4-FFF2-40B4-BE49-F238E27FC236}">
                    <a16:creationId xmlns:a16="http://schemas.microsoft.com/office/drawing/2014/main" id="{5ADAC8BC-B385-7247-9C49-D5904EDE3B78}"/>
                  </a:ext>
                </a:extLst>
              </p:cNvPr>
              <p:cNvSpPr/>
              <p:nvPr/>
            </p:nvSpPr>
            <p:spPr>
              <a:xfrm>
                <a:off x="365643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8" name="Rounded Rectangle 217">
                <a:extLst>
                  <a:ext uri="{FF2B5EF4-FFF2-40B4-BE49-F238E27FC236}">
                    <a16:creationId xmlns:a16="http://schemas.microsoft.com/office/drawing/2014/main" id="{69E3C044-26E8-9049-8C66-7344E5A93B48}"/>
                  </a:ext>
                </a:extLst>
              </p:cNvPr>
              <p:cNvSpPr/>
              <p:nvPr/>
            </p:nvSpPr>
            <p:spPr>
              <a:xfrm>
                <a:off x="3803767"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19" name="Rounded Rectangle 218">
                <a:extLst>
                  <a:ext uri="{FF2B5EF4-FFF2-40B4-BE49-F238E27FC236}">
                    <a16:creationId xmlns:a16="http://schemas.microsoft.com/office/drawing/2014/main" id="{4955BCE3-68C5-9743-A0D6-129783B16618}"/>
                  </a:ext>
                </a:extLst>
              </p:cNvPr>
              <p:cNvSpPr/>
              <p:nvPr/>
            </p:nvSpPr>
            <p:spPr>
              <a:xfrm>
                <a:off x="3951103"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0" name="Rounded Rectangle 219">
                <a:extLst>
                  <a:ext uri="{FF2B5EF4-FFF2-40B4-BE49-F238E27FC236}">
                    <a16:creationId xmlns:a16="http://schemas.microsoft.com/office/drawing/2014/main" id="{0B2B1897-B691-D547-AC94-984F30A37874}"/>
                  </a:ext>
                </a:extLst>
              </p:cNvPr>
              <p:cNvSpPr/>
              <p:nvPr/>
            </p:nvSpPr>
            <p:spPr>
              <a:xfrm>
                <a:off x="4098440"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1" name="Rounded Rectangle 220">
                <a:extLst>
                  <a:ext uri="{FF2B5EF4-FFF2-40B4-BE49-F238E27FC236}">
                    <a16:creationId xmlns:a16="http://schemas.microsoft.com/office/drawing/2014/main" id="{E0B12AE7-3E3E-3643-A286-4CAE068D997E}"/>
                  </a:ext>
                </a:extLst>
              </p:cNvPr>
              <p:cNvSpPr/>
              <p:nvPr/>
            </p:nvSpPr>
            <p:spPr>
              <a:xfrm>
                <a:off x="4245776" y="6160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2" name="Rectangle 221">
                <a:extLst>
                  <a:ext uri="{FF2B5EF4-FFF2-40B4-BE49-F238E27FC236}">
                    <a16:creationId xmlns:a16="http://schemas.microsoft.com/office/drawing/2014/main" id="{5E654EA5-777F-184F-B5BA-4FFA09E578E2}"/>
                  </a:ext>
                </a:extLst>
              </p:cNvPr>
              <p:cNvSpPr/>
              <p:nvPr/>
            </p:nvSpPr>
            <p:spPr>
              <a:xfrm>
                <a:off x="4487345" y="6067305"/>
                <a:ext cx="1042981" cy="496146"/>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12</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3" name="Rectangle 222">
                <a:extLst>
                  <a:ext uri="{FF2B5EF4-FFF2-40B4-BE49-F238E27FC236}">
                    <a16:creationId xmlns:a16="http://schemas.microsoft.com/office/drawing/2014/main" id="{C8D46EDD-828A-574E-A958-3A610C2E7B1B}"/>
                  </a:ext>
                </a:extLst>
              </p:cNvPr>
              <p:cNvSpPr/>
              <p:nvPr/>
            </p:nvSpPr>
            <p:spPr>
              <a:xfrm>
                <a:off x="1963204" y="6033398"/>
                <a:ext cx="722804" cy="4961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61-75</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4" name="Rounded Rectangle 223">
                <a:extLst>
                  <a:ext uri="{FF2B5EF4-FFF2-40B4-BE49-F238E27FC236}">
                    <a16:creationId xmlns:a16="http://schemas.microsoft.com/office/drawing/2014/main" id="{AE5DB807-D6B3-F54D-A874-A65171320150}"/>
                  </a:ext>
                </a:extLst>
              </p:cNvPr>
              <p:cNvSpPr/>
              <p:nvPr/>
            </p:nvSpPr>
            <p:spPr>
              <a:xfrm>
                <a:off x="291974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25" name="Rounded Rectangle 224">
                <a:extLst>
                  <a:ext uri="{FF2B5EF4-FFF2-40B4-BE49-F238E27FC236}">
                    <a16:creationId xmlns:a16="http://schemas.microsoft.com/office/drawing/2014/main" id="{6170DB47-7C71-7B40-B057-2A633D739641}"/>
                  </a:ext>
                </a:extLst>
              </p:cNvPr>
              <p:cNvSpPr/>
              <p:nvPr/>
            </p:nvSpPr>
            <p:spPr>
              <a:xfrm>
                <a:off x="3067084"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a:solidFill>
                    <a:schemeClr val="bg1"/>
                  </a:solidFill>
                  <a:cs typeface="Arial" panose="020B0604020202020204" pitchFamily="34" charset="0"/>
                </a:endParaRPr>
              </a:p>
            </p:txBody>
          </p:sp>
          <p:sp>
            <p:nvSpPr>
              <p:cNvPr id="226" name="Rounded Rectangle 225">
                <a:extLst>
                  <a:ext uri="{FF2B5EF4-FFF2-40B4-BE49-F238E27FC236}">
                    <a16:creationId xmlns:a16="http://schemas.microsoft.com/office/drawing/2014/main" id="{C25B009B-B1A6-514D-A59D-A0DEEA44A53A}"/>
                  </a:ext>
                </a:extLst>
              </p:cNvPr>
              <p:cNvSpPr/>
              <p:nvPr/>
            </p:nvSpPr>
            <p:spPr>
              <a:xfrm>
                <a:off x="321442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371600"/>
                <a:endParaRPr lang="uk-UA" sz="1100" kern="0" dirty="0">
                  <a:solidFill>
                    <a:schemeClr val="bg1"/>
                  </a:solidFill>
                  <a:cs typeface="Arial" panose="020B0604020202020204" pitchFamily="34" charset="0"/>
                </a:endParaRPr>
              </a:p>
            </p:txBody>
          </p:sp>
          <p:sp>
            <p:nvSpPr>
              <p:cNvPr id="227" name="Rounded Rectangle 226">
                <a:extLst>
                  <a:ext uri="{FF2B5EF4-FFF2-40B4-BE49-F238E27FC236}">
                    <a16:creationId xmlns:a16="http://schemas.microsoft.com/office/drawing/2014/main" id="{1F7003AC-00F1-EE41-AF12-0D6DDF5E1F8D}"/>
                  </a:ext>
                </a:extLst>
              </p:cNvPr>
              <p:cNvSpPr/>
              <p:nvPr/>
            </p:nvSpPr>
            <p:spPr>
              <a:xfrm>
                <a:off x="336175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8" name="Rounded Rectangle 227">
                <a:extLst>
                  <a:ext uri="{FF2B5EF4-FFF2-40B4-BE49-F238E27FC236}">
                    <a16:creationId xmlns:a16="http://schemas.microsoft.com/office/drawing/2014/main" id="{4BA01383-A3C7-FB46-AC1C-178354C25A9A}"/>
                  </a:ext>
                </a:extLst>
              </p:cNvPr>
              <p:cNvSpPr/>
              <p:nvPr/>
            </p:nvSpPr>
            <p:spPr>
              <a:xfrm>
                <a:off x="3509093"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29" name="Rounded Rectangle 228">
                <a:extLst>
                  <a:ext uri="{FF2B5EF4-FFF2-40B4-BE49-F238E27FC236}">
                    <a16:creationId xmlns:a16="http://schemas.microsoft.com/office/drawing/2014/main" id="{5ADAC8BC-B385-7247-9C49-D5904EDE3B78}"/>
                  </a:ext>
                </a:extLst>
              </p:cNvPr>
              <p:cNvSpPr/>
              <p:nvPr/>
            </p:nvSpPr>
            <p:spPr>
              <a:xfrm>
                <a:off x="365643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0" name="Rounded Rectangle 229">
                <a:extLst>
                  <a:ext uri="{FF2B5EF4-FFF2-40B4-BE49-F238E27FC236}">
                    <a16:creationId xmlns:a16="http://schemas.microsoft.com/office/drawing/2014/main" id="{69E3C044-26E8-9049-8C66-7344E5A93B48}"/>
                  </a:ext>
                </a:extLst>
              </p:cNvPr>
              <p:cNvSpPr/>
              <p:nvPr/>
            </p:nvSpPr>
            <p:spPr>
              <a:xfrm>
                <a:off x="3803767"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1" name="Rounded Rectangle 230">
                <a:extLst>
                  <a:ext uri="{FF2B5EF4-FFF2-40B4-BE49-F238E27FC236}">
                    <a16:creationId xmlns:a16="http://schemas.microsoft.com/office/drawing/2014/main" id="{4955BCE3-68C5-9743-A0D6-129783B16618}"/>
                  </a:ext>
                </a:extLst>
              </p:cNvPr>
              <p:cNvSpPr/>
              <p:nvPr/>
            </p:nvSpPr>
            <p:spPr>
              <a:xfrm>
                <a:off x="3951103"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2" name="Rounded Rectangle 231">
                <a:extLst>
                  <a:ext uri="{FF2B5EF4-FFF2-40B4-BE49-F238E27FC236}">
                    <a16:creationId xmlns:a16="http://schemas.microsoft.com/office/drawing/2014/main" id="{0B2B1897-B691-D547-AC94-984F30A37874}"/>
                  </a:ext>
                </a:extLst>
              </p:cNvPr>
              <p:cNvSpPr/>
              <p:nvPr/>
            </p:nvSpPr>
            <p:spPr>
              <a:xfrm>
                <a:off x="4098440"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3" name="Rounded Rectangle 232">
                <a:extLst>
                  <a:ext uri="{FF2B5EF4-FFF2-40B4-BE49-F238E27FC236}">
                    <a16:creationId xmlns:a16="http://schemas.microsoft.com/office/drawing/2014/main" id="{E0B12AE7-3E3E-3643-A286-4CAE068D997E}"/>
                  </a:ext>
                </a:extLst>
              </p:cNvPr>
              <p:cNvSpPr/>
              <p:nvPr/>
            </p:nvSpPr>
            <p:spPr>
              <a:xfrm>
                <a:off x="4245776" y="6521475"/>
                <a:ext cx="103126" cy="271665"/>
              </a:xfrm>
              <a:prstGeom prst="roundRect">
                <a:avLst/>
              </a:prstGeom>
              <a:solidFill>
                <a:srgbClr val="C0C0C8"/>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1371600" eaLnBrk="1" fontAlgn="auto" latinLnBrk="0" hangingPunct="1">
                  <a:lnSpc>
                    <a:spcPct val="100000"/>
                  </a:lnSpc>
                  <a:spcBef>
                    <a:spcPts val="0"/>
                  </a:spcBef>
                  <a:spcAft>
                    <a:spcPts val="0"/>
                  </a:spcAft>
                  <a:buClrTx/>
                  <a:buSzTx/>
                  <a:buFontTx/>
                  <a:buNone/>
                  <a:tabLst/>
                  <a:defRPr/>
                </a:pPr>
                <a:endParaRPr kumimoji="0" lang="uk-UA" sz="1100" b="0" i="0" u="none" strike="noStrike" kern="0" cap="none" spc="0" normalizeH="0" baseline="0" noProof="0">
                  <a:ln>
                    <a:noFill/>
                  </a:ln>
                  <a:solidFill>
                    <a:schemeClr val="bg1"/>
                  </a:solidFill>
                  <a:effectLst/>
                  <a:uLnTx/>
                  <a:uFillTx/>
                  <a:cs typeface="Arial" panose="020B0604020202020204" pitchFamily="34" charset="0"/>
                </a:endParaRPr>
              </a:p>
            </p:txBody>
          </p:sp>
          <p:sp>
            <p:nvSpPr>
              <p:cNvPr id="234" name="Rectangle 233">
                <a:extLst>
                  <a:ext uri="{FF2B5EF4-FFF2-40B4-BE49-F238E27FC236}">
                    <a16:creationId xmlns:a16="http://schemas.microsoft.com/office/drawing/2014/main" id="{5E654EA5-777F-184F-B5BA-4FFA09E578E2}"/>
                  </a:ext>
                </a:extLst>
              </p:cNvPr>
              <p:cNvSpPr/>
              <p:nvPr/>
            </p:nvSpPr>
            <p:spPr>
              <a:xfrm>
                <a:off x="4499976" y="6420596"/>
                <a:ext cx="1042981" cy="496146"/>
              </a:xfrm>
              <a:prstGeom prst="rect">
                <a:avLst/>
              </a:prstGeom>
            </p:spPr>
            <p:txBody>
              <a:bodyPr wrap="squar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lang="en-US" sz="1500" b="1" kern="0" dirty="0">
                    <a:solidFill>
                      <a:schemeClr val="bg1"/>
                    </a:solidFill>
                    <a:cs typeface="Arial" panose="020B0604020202020204" pitchFamily="34" charset="0"/>
                  </a:rPr>
                  <a:t>1</a:t>
                </a:r>
                <a:r>
                  <a:rPr kumimoji="0" lang="en-US" sz="1500" b="1" i="0" u="none" strike="noStrike" kern="0" cap="none" spc="0" normalizeH="0" baseline="0" noProof="0" dirty="0">
                    <a:ln>
                      <a:noFill/>
                    </a:ln>
                    <a:solidFill>
                      <a:schemeClr val="bg1"/>
                    </a:solidFill>
                    <a:effectLst/>
                    <a:uLnTx/>
                    <a:uFillTx/>
                    <a:cs typeface="Arial" panose="020B0604020202020204" pitchFamily="34" charset="0"/>
                  </a:rPr>
                  <a:t>%</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35" name="Rectangle 234">
                <a:extLst>
                  <a:ext uri="{FF2B5EF4-FFF2-40B4-BE49-F238E27FC236}">
                    <a16:creationId xmlns:a16="http://schemas.microsoft.com/office/drawing/2014/main" id="{C8D46EDD-828A-574E-A958-3A610C2E7B1B}"/>
                  </a:ext>
                </a:extLst>
              </p:cNvPr>
              <p:cNvSpPr/>
              <p:nvPr/>
            </p:nvSpPr>
            <p:spPr>
              <a:xfrm>
                <a:off x="1746266" y="6408873"/>
                <a:ext cx="936996" cy="496146"/>
              </a:xfrm>
              <a:prstGeom prst="rect">
                <a:avLst/>
              </a:prstGeom>
            </p:spPr>
            <p:txBody>
              <a:bodyPr wrap="none">
                <a:spAutoFit/>
              </a:bodyPr>
              <a:lstStyle/>
              <a:p>
                <a:pPr marL="0" marR="0" lvl="0" indent="0" defTabSz="13716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cs typeface="Arial" panose="020B0604020202020204" pitchFamily="34" charset="0"/>
                  </a:rPr>
                  <a:t>Over</a:t>
                </a:r>
                <a:r>
                  <a:rPr kumimoji="0" lang="en-US" sz="1500" b="1" i="0" u="none" strike="noStrike" kern="0" cap="none" spc="0" normalizeH="0" noProof="0" dirty="0">
                    <a:ln>
                      <a:noFill/>
                    </a:ln>
                    <a:solidFill>
                      <a:schemeClr val="bg1"/>
                    </a:solidFill>
                    <a:effectLst/>
                    <a:uLnTx/>
                    <a:uFillTx/>
                    <a:cs typeface="Arial" panose="020B0604020202020204" pitchFamily="34" charset="0"/>
                  </a:rPr>
                  <a:t> 76</a:t>
                </a:r>
                <a:endParaRPr kumimoji="0" lang="uk-UA" sz="1500" b="1" i="0" u="none" strike="noStrike" kern="0" cap="none" spc="0" normalizeH="0" baseline="0" noProof="0" dirty="0">
                  <a:ln>
                    <a:noFill/>
                  </a:ln>
                  <a:solidFill>
                    <a:schemeClr val="bg1"/>
                  </a:solidFill>
                  <a:effectLst/>
                  <a:uLnTx/>
                  <a:uFillTx/>
                  <a:cs typeface="Arial" panose="020B0604020202020204" pitchFamily="34" charset="0"/>
                </a:endParaRPr>
              </a:p>
            </p:txBody>
          </p:sp>
        </p:grpSp>
        <p:pic>
          <p:nvPicPr>
            <p:cNvPr id="8" name="Picture 7"/>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3885"/>
            <a:stretch/>
          </p:blipFill>
          <p:spPr>
            <a:xfrm>
              <a:off x="4611249" y="1866522"/>
              <a:ext cx="1152805" cy="1499900"/>
            </a:xfrm>
            <a:prstGeom prst="rect">
              <a:avLst/>
            </a:prstGeom>
          </p:spPr>
        </p:pic>
      </p:grpSp>
      <p:cxnSp>
        <p:nvCxnSpPr>
          <p:cNvPr id="15" name="Straight Connector 14">
            <a:extLst>
              <a:ext uri="{FF2B5EF4-FFF2-40B4-BE49-F238E27FC236}">
                <a16:creationId xmlns:a16="http://schemas.microsoft.com/office/drawing/2014/main" id="{C9870516-1D8C-4646-A026-A23D78106C6F}"/>
              </a:ext>
            </a:extLst>
          </p:cNvPr>
          <p:cNvCxnSpPr>
            <a:cxnSpLocks/>
          </p:cNvCxnSpPr>
          <p:nvPr/>
        </p:nvCxnSpPr>
        <p:spPr>
          <a:xfrm>
            <a:off x="3030688" y="1910625"/>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94904B-02E6-4015-B035-55556DA0236D}"/>
              </a:ext>
            </a:extLst>
          </p:cNvPr>
          <p:cNvCxnSpPr/>
          <p:nvPr/>
        </p:nvCxnSpPr>
        <p:spPr>
          <a:xfrm>
            <a:off x="8671474" y="54984"/>
            <a:ext cx="0" cy="5777223"/>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200EEED-27EB-439B-B8AC-4338BDB99FC4}"/>
              </a:ext>
            </a:extLst>
          </p:cNvPr>
          <p:cNvCxnSpPr>
            <a:cxnSpLocks/>
          </p:cNvCxnSpPr>
          <p:nvPr/>
        </p:nvCxnSpPr>
        <p:spPr>
          <a:xfrm>
            <a:off x="3030688" y="3592923"/>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52725A8A-52B7-4F81-BED8-96E3D4FB737E}"/>
              </a:ext>
            </a:extLst>
          </p:cNvPr>
          <p:cNvCxnSpPr>
            <a:cxnSpLocks/>
          </p:cNvCxnSpPr>
          <p:nvPr/>
        </p:nvCxnSpPr>
        <p:spPr>
          <a:xfrm>
            <a:off x="3030688" y="4783575"/>
            <a:ext cx="5630612"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7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89E-7B81-49E3-92E9-60D708563BB0}"/>
              </a:ext>
            </a:extLst>
          </p:cNvPr>
          <p:cNvSpPr>
            <a:spLocks noGrp="1"/>
          </p:cNvSpPr>
          <p:nvPr>
            <p:ph type="title"/>
          </p:nvPr>
        </p:nvSpPr>
        <p:spPr/>
        <p:txBody>
          <a:bodyPr>
            <a:normAutofit/>
          </a:bodyPr>
          <a:lstStyle/>
          <a:p>
            <a:pPr algn="ctr"/>
            <a:r>
              <a:rPr lang="en-US" sz="2600" b="1" dirty="0"/>
              <a:t>2020 </a:t>
            </a:r>
            <a:br>
              <a:rPr lang="en-US" sz="2600" b="1" dirty="0"/>
            </a:br>
            <a:r>
              <a:rPr lang="en-US" sz="2600" b="1" dirty="0"/>
              <a:t>Key Findings</a:t>
            </a:r>
          </a:p>
        </p:txBody>
      </p:sp>
      <p:sp>
        <p:nvSpPr>
          <p:cNvPr id="3" name="Content Placeholder 2">
            <a:extLst>
              <a:ext uri="{FF2B5EF4-FFF2-40B4-BE49-F238E27FC236}">
                <a16:creationId xmlns:a16="http://schemas.microsoft.com/office/drawing/2014/main" id="{CCF2DBC3-D26B-4365-9708-99AA573F3996}"/>
              </a:ext>
            </a:extLst>
          </p:cNvPr>
          <p:cNvSpPr>
            <a:spLocks noGrp="1"/>
          </p:cNvSpPr>
          <p:nvPr>
            <p:ph idx="1"/>
          </p:nvPr>
        </p:nvSpPr>
        <p:spPr>
          <a:xfrm>
            <a:off x="3749964" y="864107"/>
            <a:ext cx="7924800" cy="4807020"/>
          </a:xfrm>
        </p:spPr>
        <p:txBody>
          <a:bodyPr>
            <a:noAutofit/>
          </a:bodyPr>
          <a:lstStyle/>
          <a:p>
            <a:pPr algn="just"/>
            <a:r>
              <a:rPr lang="en-US" dirty="0"/>
              <a:t>Albanians feel disconnected from government and politics, with two-thirds expressing dissatisfaction with the work of governing institutions and opposition bodies.</a:t>
            </a:r>
          </a:p>
          <a:p>
            <a:pPr algn="just"/>
            <a:r>
              <a:rPr lang="en-US" dirty="0"/>
              <a:t>More than two-thirds say that access to public information is important to them. Citizens want to know who funds electoral campaigns of political parties and candidates and how such funds are spent. Focus group participants believe that such information is kept away from them. </a:t>
            </a:r>
          </a:p>
          <a:p>
            <a:pPr algn="just"/>
            <a:r>
              <a:rPr lang="en-US" dirty="0"/>
              <a:t>Compared to 2016, citizens see more opportunities for engagement with civic initiatives than with political parties. </a:t>
            </a:r>
          </a:p>
          <a:p>
            <a:pPr algn="just"/>
            <a:r>
              <a:rPr lang="en-GB" dirty="0"/>
              <a:t>Among undecided voters or those unlikely to vote (comprising 52% of the sample, 44% say that they are not represented by the political parties, followed by 27% who say that parties would not deliver on their campaign promises. </a:t>
            </a:r>
            <a:endParaRPr lang="en-US" dirty="0"/>
          </a:p>
        </p:txBody>
      </p:sp>
    </p:spTree>
    <p:extLst>
      <p:ext uri="{BB962C8B-B14F-4D97-AF65-F5344CB8AC3E}">
        <p14:creationId xmlns:p14="http://schemas.microsoft.com/office/powerpoint/2010/main" val="351160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a:t>2020 </a:t>
            </a:r>
            <a:br>
              <a:rPr lang="en-US" sz="2600" b="1" dirty="0"/>
            </a:br>
            <a:r>
              <a:rPr lang="en-US" sz="2600" b="1" dirty="0"/>
              <a:t>Key Findings</a:t>
            </a:r>
          </a:p>
        </p:txBody>
      </p:sp>
      <p:sp>
        <p:nvSpPr>
          <p:cNvPr id="5" name="Content Placeholder 4">
            <a:extLst>
              <a:ext uri="{FF2B5EF4-FFF2-40B4-BE49-F238E27FC236}">
                <a16:creationId xmlns:a16="http://schemas.microsoft.com/office/drawing/2014/main" id="{597B5D45-9E1E-49EF-A2C2-AE7CCE9F3465}"/>
              </a:ext>
            </a:extLst>
          </p:cNvPr>
          <p:cNvSpPr>
            <a:spLocks noGrp="1"/>
          </p:cNvSpPr>
          <p:nvPr>
            <p:ph idx="1"/>
          </p:nvPr>
        </p:nvSpPr>
        <p:spPr>
          <a:xfrm>
            <a:off x="3676073" y="878471"/>
            <a:ext cx="8128000" cy="4068110"/>
          </a:xfrm>
        </p:spPr>
        <p:txBody>
          <a:bodyPr>
            <a:noAutofit/>
          </a:bodyPr>
          <a:lstStyle/>
          <a:p>
            <a:pPr algn="just"/>
            <a:r>
              <a:rPr lang="en-US" dirty="0"/>
              <a:t>Likelihood of voting declined by 21 percent when compared to the 2016 survey, reflecting disillusionment with governing institutions and opposition bodies. Citizens overwhelmingly feel un-represented by political parties.</a:t>
            </a:r>
          </a:p>
          <a:p>
            <a:pPr algn="just"/>
            <a:r>
              <a:rPr lang="en-US" dirty="0"/>
              <a:t>While citizen engagement has decreased since 2016, Albanians show more readiness to take action on issues that matter to them. </a:t>
            </a:r>
          </a:p>
          <a:p>
            <a:pPr algn="just"/>
            <a:r>
              <a:rPr lang="en-US" dirty="0"/>
              <a:t>Albanians are highly critical of parliamentary transparency in general; 3 out of 10 say that parliament has operated transparently during the Covid-19 pandemic. </a:t>
            </a:r>
          </a:p>
          <a:p>
            <a:pPr algn="just"/>
            <a:r>
              <a:rPr lang="en-US" dirty="0"/>
              <a:t>Respondents overwhelmingly favor voting for individual MP candidates directly, instead of closed party lists, as a  mechanism to diminish party leadership influence and improve parliamentary accountability.</a:t>
            </a:r>
          </a:p>
        </p:txBody>
      </p:sp>
    </p:spTree>
    <p:extLst>
      <p:ext uri="{BB962C8B-B14F-4D97-AF65-F5344CB8AC3E}">
        <p14:creationId xmlns:p14="http://schemas.microsoft.com/office/powerpoint/2010/main" val="88412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Knowledge and Interest</a:t>
            </a:r>
          </a:p>
        </p:txBody>
      </p:sp>
      <p:sp>
        <p:nvSpPr>
          <p:cNvPr id="6" name="Subtitle 4"/>
          <p:cNvSpPr>
            <a:spLocks noGrp="1"/>
          </p:cNvSpPr>
          <p:nvPr>
            <p:ph type="body" idx="1"/>
          </p:nvPr>
        </p:nvSpPr>
        <p:spPr/>
        <p:txBody>
          <a:bodyPr/>
          <a:lstStyle/>
          <a:p>
            <a:r>
              <a:rPr lang="en-US" dirty="0">
                <a:solidFill>
                  <a:schemeClr val="tx2">
                    <a:lumMod val="20000"/>
                    <a:lumOff val="80000"/>
                  </a:schemeClr>
                </a:solidFill>
              </a:rPr>
              <a:t>Core indicator</a:t>
            </a:r>
          </a:p>
        </p:txBody>
      </p:sp>
    </p:spTree>
    <p:extLst>
      <p:ext uri="{BB962C8B-B14F-4D97-AF65-F5344CB8AC3E}">
        <p14:creationId xmlns:p14="http://schemas.microsoft.com/office/powerpoint/2010/main" val="30946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864108"/>
            <a:ext cx="2434863" cy="3340888"/>
          </a:xfrm>
        </p:spPr>
        <p:txBody>
          <a:bodyPr>
            <a:normAutofit/>
          </a:bodyPr>
          <a:lstStyle/>
          <a:p>
            <a:r>
              <a:rPr lang="en-US" sz="2600" b="1" dirty="0"/>
              <a:t>Knowledge and Interest</a:t>
            </a:r>
          </a:p>
        </p:txBody>
      </p:sp>
      <p:sp>
        <p:nvSpPr>
          <p:cNvPr id="3" name="Content Placeholder 2"/>
          <p:cNvSpPr>
            <a:spLocks noGrp="1"/>
          </p:cNvSpPr>
          <p:nvPr>
            <p:ph idx="1"/>
          </p:nvPr>
        </p:nvSpPr>
        <p:spPr>
          <a:xfrm>
            <a:off x="3701035" y="864108"/>
            <a:ext cx="8056855" cy="4520693"/>
          </a:xfrm>
        </p:spPr>
        <p:txBody>
          <a:bodyPr>
            <a:normAutofit/>
          </a:bodyPr>
          <a:lstStyle/>
          <a:p>
            <a:pPr algn="just">
              <a:buFont typeface="Wingdings" panose="05000000000000000000" pitchFamily="2" charset="2"/>
              <a:buChar char="§"/>
            </a:pPr>
            <a:r>
              <a:rPr lang="en-US" sz="2200" dirty="0"/>
              <a:t>Albanians’ perceived knowledge and interest in politics dropped by 8% since 2016; however, respondents report increased knowledge of and interest in the role of the presidency.</a:t>
            </a:r>
          </a:p>
          <a:p>
            <a:pPr algn="just">
              <a:buFont typeface="Wingdings" panose="05000000000000000000" pitchFamily="2" charset="2"/>
              <a:buChar char="§"/>
            </a:pPr>
            <a:r>
              <a:rPr lang="en-US" sz="2200" dirty="0"/>
              <a:t>Youth (18-30 years) report the lowest level of knowledge about politics and, together with female respondents, are least interested in politics.</a:t>
            </a:r>
          </a:p>
          <a:p>
            <a:pPr algn="just">
              <a:buFont typeface="Wingdings" panose="05000000000000000000" pitchFamily="2" charset="2"/>
              <a:buChar char="§"/>
            </a:pPr>
            <a:r>
              <a:rPr lang="en-US" sz="2200" dirty="0"/>
              <a:t>Two-thirds of citizens say that access to government information is important to them.</a:t>
            </a:r>
          </a:p>
          <a:p>
            <a:pPr algn="just">
              <a:buFont typeface="Wingdings" panose="05000000000000000000" pitchFamily="2" charset="2"/>
              <a:buChar char="§"/>
            </a:pPr>
            <a:r>
              <a:rPr lang="en-US" sz="2200" dirty="0"/>
              <a:t>Two-thirds say it is important to know where political parties get their money, and how they spend it. Focus group respondents believe that lack of transparency on political finance fuels corruption. </a:t>
            </a:r>
          </a:p>
        </p:txBody>
      </p:sp>
    </p:spTree>
    <p:extLst>
      <p:ext uri="{BB962C8B-B14F-4D97-AF65-F5344CB8AC3E}">
        <p14:creationId xmlns:p14="http://schemas.microsoft.com/office/powerpoint/2010/main" val="275105319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6178</TotalTime>
  <Words>2645</Words>
  <Application>Microsoft Office PowerPoint</Application>
  <PresentationFormat>Widescreen</PresentationFormat>
  <Paragraphs>295</Paragraphs>
  <Slides>41</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 Rounded MT Bold</vt:lpstr>
      <vt:lpstr>Calibri</vt:lpstr>
      <vt:lpstr>Cambria</vt:lpstr>
      <vt:lpstr>Corbel</vt:lpstr>
      <vt:lpstr>Wingdings</vt:lpstr>
      <vt:lpstr>Wingdings 2</vt:lpstr>
      <vt:lpstr>Frame</vt:lpstr>
      <vt:lpstr>ALBANIA Political Engagement 2020</vt:lpstr>
      <vt:lpstr>Objective</vt:lpstr>
      <vt:lpstr>Core indicators of engagement</vt:lpstr>
      <vt:lpstr>Methodology</vt:lpstr>
      <vt:lpstr>Demographics of Respondents</vt:lpstr>
      <vt:lpstr>2020  Key Findings</vt:lpstr>
      <vt:lpstr>2020  Key Findings</vt:lpstr>
      <vt:lpstr>Knowledge and Interest</vt:lpstr>
      <vt:lpstr>Knowledge and Interest</vt:lpstr>
      <vt:lpstr>Perceived level of knowledge, 2016 vs. 2020 </vt:lpstr>
      <vt:lpstr>Interest in politics, governing and opposition bodies      </vt:lpstr>
      <vt:lpstr> Perceived level of knowledge by age group     Youth (18-30 years) report lowest levels of knowledge about political party programs, parliament, and MPs.</vt:lpstr>
      <vt:lpstr> Interest in politics, governing and opposition bodies by age   Youth (18-30 years) report lowest level of interest in political parties and role of MPs  “Politics is governed by a small number of people and there is no space for talented individuals with integrity.”  Man, 24, Tirana    </vt:lpstr>
      <vt:lpstr>Interest in politics,  government and political bodies by gender   Women respondents have lower level of interest across all the issues compared to men </vt:lpstr>
      <vt:lpstr> Importance of free access to information in possession of public authorities    “There is a lack of information and transparency. If there was more transparency people would be more interested  and involved in politics.” Woman, 24, Fier  </vt:lpstr>
      <vt:lpstr> Interest in where political parties get their  funding and how they spend it  “The problem is that party funding is huge and hidden. Part of it is done through big public procurement” – Woman, 43 , Korca.  “Lack of transparency leaves space for corruption”  - Man, 18 Fier.</vt:lpstr>
      <vt:lpstr>     Political Engagement and Participation</vt:lpstr>
      <vt:lpstr>Engagement and Participation</vt:lpstr>
      <vt:lpstr>A 12% drop in political party membership since 2016 </vt:lpstr>
      <vt:lpstr>Voting likelihood 2020 vs. 2016</vt:lpstr>
      <vt:lpstr>Vote likelihood by employment status – 2020   “I will vote because I consider it a moral obligation and a constitutional right. It is a way to ask for accountability from the person you have voted”. Male, 43 years old, Durres   </vt:lpstr>
      <vt:lpstr> Reasons for voting  / not voting   “I have voted because I believe that my vote could bring change. I believe that protests cannot bring change if they are not accompanied with voting. I don’t believe that involvement in politics can be done only through political parties. There are other ways to be involved, like voluntary work for example” Woman, 21, Berat  </vt:lpstr>
      <vt:lpstr>Political/Civic engagement over the past 12 months  A significant drop in most forms of engagement since 2016</vt:lpstr>
      <vt:lpstr>Actual engagement  vs. willingness to engage - 2020020)</vt:lpstr>
      <vt:lpstr>Reasons for lack of engagement over the past 12 months   “What does not motivate me is that the voice of the citizens is not being heard at all. ” Female, 35 years old, Korca       </vt:lpstr>
      <vt:lpstr>The less personal the cause, the lower the likelihood to engage</vt:lpstr>
      <vt:lpstr>Compared to 2016, Albanians are more likely to engage with civil society initiatives through social media and online petitions and less likely to join a party. </vt:lpstr>
      <vt:lpstr>Donating money to  political parties</vt:lpstr>
      <vt:lpstr>Efficacy and Satisfaction</vt:lpstr>
      <vt:lpstr>Efficacy  and Satisfaction</vt:lpstr>
      <vt:lpstr>Satisfaction with governance </vt:lpstr>
      <vt:lpstr>Perceived influence on decision making at local and national levels     </vt:lpstr>
      <vt:lpstr> Assessment of the June 5th electoral reform agreement   Younger respondents (18-30) were less likely to agree that ´June 5th Agreement´ represents the interest of citizens and more likely to say that it represents the interest of political parties. </vt:lpstr>
      <vt:lpstr>Parliament and Elected Representatives</vt:lpstr>
      <vt:lpstr>Parliament  and  Elected MPs</vt:lpstr>
      <vt:lpstr>Views about the Albanian Parliament (percentage of “agree”) 2020 vs. 2016  </vt:lpstr>
      <vt:lpstr>Performance of parliament during Covid-19  Thirty (33) % of citizens believe that parliament was transparent during the pandemic, while only 17% claim so for normal times. </vt:lpstr>
      <vt:lpstr>Most desirable qualities of an MP</vt:lpstr>
      <vt:lpstr>Mechanisms to increase MPs accountability and quality </vt:lpstr>
      <vt:lpstr>Improving MP accountability   </vt:lpstr>
      <vt:lpstr>Improving quality of MPs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of Political Engagement in Albania - 2020</dc:title>
  <dc:creator>Eduart Cani</dc:creator>
  <cp:lastModifiedBy>CRS</cp:lastModifiedBy>
  <cp:revision>237</cp:revision>
  <dcterms:created xsi:type="dcterms:W3CDTF">2020-10-24T15:10:46Z</dcterms:created>
  <dcterms:modified xsi:type="dcterms:W3CDTF">2020-12-16T10:09:44Z</dcterms:modified>
</cp:coreProperties>
</file>